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80" r:id="rId4"/>
    <p:sldId id="687" r:id="rId5"/>
    <p:sldId id="688" r:id="rId6"/>
    <p:sldId id="689" r:id="rId7"/>
    <p:sldId id="690" r:id="rId8"/>
    <p:sldId id="691" r:id="rId9"/>
    <p:sldId id="692" r:id="rId10"/>
    <p:sldId id="693" r:id="rId11"/>
    <p:sldId id="266" r:id="rId12"/>
    <p:sldId id="695" r:id="rId13"/>
    <p:sldId id="696" r:id="rId14"/>
    <p:sldId id="697" r:id="rId15"/>
    <p:sldId id="698" r:id="rId16"/>
    <p:sldId id="699" r:id="rId17"/>
    <p:sldId id="683" r:id="rId18"/>
    <p:sldId id="700" r:id="rId19"/>
    <p:sldId id="684" r:id="rId20"/>
    <p:sldId id="685" r:id="rId21"/>
    <p:sldId id="701" r:id="rId22"/>
    <p:sldId id="686" r:id="rId23"/>
    <p:sldId id="677" r:id="rId24"/>
    <p:sldId id="314" r:id="rId25"/>
    <p:sldId id="680" r:id="rId26"/>
    <p:sldId id="682" r:id="rId2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 Zanardi" initials="IZ" lastIdx="1" clrIdx="0">
    <p:extLst>
      <p:ext uri="{19B8F6BF-5375-455C-9EA6-DF929625EA0E}">
        <p15:presenceInfo xmlns:p15="http://schemas.microsoft.com/office/powerpoint/2012/main" userId="fdebf065520025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CA8"/>
    <a:srgbClr val="0AB7E9"/>
    <a:srgbClr val="262626"/>
    <a:srgbClr val="F6A927"/>
    <a:srgbClr val="2EABCB"/>
    <a:srgbClr val="37ABC9"/>
    <a:srgbClr val="4A5276"/>
    <a:srgbClr val="4A5184"/>
    <a:srgbClr val="59DADD"/>
    <a:srgbClr val="F9B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0FEF77-14F3-1845-A5A7-6F527095A5DE}" v="1" dt="2021-08-03T15:44:47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96"/>
    <p:restoredTop sz="94668"/>
  </p:normalViewPr>
  <p:slideViewPr>
    <p:cSldViewPr snapToGrid="0">
      <p:cViewPr varScale="1">
        <p:scale>
          <a:sx n="67" d="100"/>
          <a:sy n="67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46606-BF7D-44CB-B83E-A2BBB798333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20C9D-5F9C-46E7-9981-3CAF16D7F7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40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20C9D-5F9C-46E7-9981-3CAF16D7F7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729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20C9D-5F9C-46E7-9981-3CAF16D7F7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7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20C9D-5F9C-46E7-9981-3CAF16D7F7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60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https://</a:t>
            </a:r>
            <a:r>
              <a:rPr lang="es-ES_tradnl" dirty="0" err="1"/>
              <a:t>www.menti.com</a:t>
            </a:r>
            <a:r>
              <a:rPr lang="es-ES_tradnl" dirty="0"/>
              <a:t>/rt24nos9zc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CAA77-4F13-704A-B067-2A167F577DD7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08942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https://m.youtube.com/watch?v=_EvkX_puDdI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CAA77-4F13-704A-B067-2A167F577DD7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404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DA0ECEE-3F7C-4DF9-9050-A7548AA63B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DC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309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804E4-E348-CA48-B0DE-5AE1E988E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BA6067-7944-D54B-B4AC-A58736432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B8476B-1701-684A-8755-8590F8957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CF3839-34FA-0746-8EFD-285120C5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E8D37D-A4D6-CF41-BDF4-E9376DDC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4963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BE3491-AE99-5844-9704-4298780D6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CADF68-C190-154B-AEC5-CF7E479BD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A0E544-D639-F04B-AA01-9D980679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690C98-4FF9-354C-BB94-9DE54997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1CA124-663C-D945-B7A0-0287A160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564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BD72-8B4A-459A-A770-A081637BE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74EDB-2CDC-445E-A0FA-00DC8E2CD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C0ACE-5EBB-471E-A252-F6F59325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2F4A-887A-4272-A0FE-18E9ABFF03E3}" type="datetimeFigureOut">
              <a:rPr lang="es-AR" smtClean="0"/>
              <a:t>27/09/2021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7B071-2170-4C54-956F-C0C6680A3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A597D-9BCD-47D6-B57E-3E578E177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9032-B3D4-4AE4-8F86-035F754DE4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982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999CD-72C2-4528-8E56-57D5492AE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A308B-7ABB-4B5B-AFF6-322081278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AFE45-1A85-42B7-BDD5-D9E485F1B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2F4A-887A-4272-A0FE-18E9ABFF03E3}" type="datetimeFigureOut">
              <a:rPr lang="es-AR" smtClean="0"/>
              <a:t>27/09/2021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10004-F551-4647-864C-796688A93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063DD-263D-42D8-9472-DABED8BF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9032-B3D4-4AE4-8F86-035F754DE4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05359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67814-3F32-4673-824A-E09E199D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039B9-CDAE-4142-955F-A9F02CA0A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37C9-D02C-4B59-A2E0-5BB04B5F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2F4A-887A-4272-A0FE-18E9ABFF03E3}" type="datetimeFigureOut">
              <a:rPr lang="es-AR" smtClean="0"/>
              <a:t>27/09/2021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DA25D-2476-4A77-BF28-5D95F50E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9D503-F558-4F96-9A31-79617580A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9032-B3D4-4AE4-8F86-035F754DE4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8342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0125-972C-48DC-903C-53AFC816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BA4F2-5A1C-477F-8666-A26A81175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CBAD8-9912-41BB-87B0-2FEC985BB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A717B-8256-47D2-8E4D-4A87010E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2F4A-887A-4272-A0FE-18E9ABFF03E3}" type="datetimeFigureOut">
              <a:rPr lang="es-AR" smtClean="0"/>
              <a:t>27/09/2021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B84AE-D1BB-4F0D-9921-4DCF8E593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BC3AA-B0FE-447C-9E32-07873EF3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9032-B3D4-4AE4-8F86-035F754DE4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4442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C84D-0E43-4589-98B9-A054CD510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B1789-D4DD-41EF-B668-D8AD1B74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2A38D-4EAD-4AB5-8D8E-F98B43A03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996E9-8D91-4BCF-A2DF-406B6DC41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F07EF-EA8A-4F4A-BE90-2BB01B5F2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D802A-A4EE-4D37-8DB3-40F871C0F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2F4A-887A-4272-A0FE-18E9ABFF03E3}" type="datetimeFigureOut">
              <a:rPr lang="es-AR" smtClean="0"/>
              <a:t>27/09/2021</a:t>
            </a:fld>
            <a:endParaRPr lang="es-A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8586F6-266E-4913-A8F2-1D61407B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2291E-DFCF-4605-8751-9D8950FD8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9032-B3D4-4AE4-8F86-035F754DE4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6923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1B45-2FE6-4F12-9BBB-514C70BC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3C05A-740C-4B95-8E1E-911054C9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2F4A-887A-4272-A0FE-18E9ABFF03E3}" type="datetimeFigureOut">
              <a:rPr lang="es-AR" smtClean="0"/>
              <a:t>27/09/2021</a:t>
            </a:fld>
            <a:endParaRPr lang="es-A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DC10D-4E8A-48B0-ADF2-8982652E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16864-EC76-4CAB-B0E2-08C1FA88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9032-B3D4-4AE4-8F86-035F754DE4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5930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DEBF1-A41E-4BFE-81F6-1845FD990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2F4A-887A-4272-A0FE-18E9ABFF03E3}" type="datetimeFigureOut">
              <a:rPr lang="es-AR" smtClean="0"/>
              <a:t>27/09/2021</a:t>
            </a:fld>
            <a:endParaRPr lang="es-A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009A1C-397C-433C-BBA9-79D8CEC3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EA227-1D13-44BC-9956-F6E739129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9032-B3D4-4AE4-8F86-035F754DE4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0093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9E6F3-19EB-48C7-BD4E-2DD98FEFF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57ABD-7AC9-4151-AC9B-273D58F53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01172-AB4A-428D-90F2-7D1A87988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FF1F2-C1CD-4984-87AA-1CC28B1C4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2F4A-887A-4272-A0FE-18E9ABFF03E3}" type="datetimeFigureOut">
              <a:rPr lang="es-AR" smtClean="0"/>
              <a:t>27/09/2021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2E3F3-17E3-406A-A750-C783FF23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C108C-E433-4E3C-BDD4-BFF79AD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9032-B3D4-4AE4-8F86-035F754DE4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6888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rgbClr val="59D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46285744-5541-4E10-B91E-4784E175E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18198" y="1168238"/>
            <a:ext cx="5149356" cy="5419879"/>
          </a:xfrm>
          <a:prstGeom prst="rect">
            <a:avLst/>
          </a:prstGeom>
        </p:spPr>
      </p:pic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F02E4B1A-F6F5-429F-879E-37F8DD5AD371}"/>
              </a:ext>
            </a:extLst>
          </p:cNvPr>
          <p:cNvSpPr/>
          <p:nvPr userDrawn="1"/>
        </p:nvSpPr>
        <p:spPr>
          <a:xfrm>
            <a:off x="3184769" y="1420567"/>
            <a:ext cx="7526337" cy="692467"/>
          </a:xfrm>
          <a:custGeom>
            <a:avLst/>
            <a:gdLst>
              <a:gd name="connsiteX0" fmla="*/ 7187565 w 7534275"/>
              <a:gd name="connsiteY0" fmla="*/ 0 h 692467"/>
              <a:gd name="connsiteX1" fmla="*/ 0 w 7534275"/>
              <a:gd name="connsiteY1" fmla="*/ 0 h 692467"/>
              <a:gd name="connsiteX2" fmla="*/ 421958 w 7534275"/>
              <a:gd name="connsiteY2" fmla="*/ 692468 h 692467"/>
              <a:gd name="connsiteX3" fmla="*/ 7187565 w 7534275"/>
              <a:gd name="connsiteY3" fmla="*/ 692468 h 692467"/>
              <a:gd name="connsiteX4" fmla="*/ 7534275 w 7534275"/>
              <a:gd name="connsiteY4" fmla="*/ 345758 h 692467"/>
              <a:gd name="connsiteX5" fmla="*/ 7534275 w 7534275"/>
              <a:gd name="connsiteY5" fmla="*/ 345758 h 692467"/>
              <a:gd name="connsiteX6" fmla="*/ 7187565 w 7534275"/>
              <a:gd name="connsiteY6" fmla="*/ 0 h 69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4275" h="692467">
                <a:moveTo>
                  <a:pt x="7187565" y="0"/>
                </a:moveTo>
                <a:lnTo>
                  <a:pt x="0" y="0"/>
                </a:lnTo>
                <a:cubicBezTo>
                  <a:pt x="168593" y="214313"/>
                  <a:pt x="310515" y="446723"/>
                  <a:pt x="421958" y="692468"/>
                </a:cubicBezTo>
                <a:lnTo>
                  <a:pt x="7187565" y="692468"/>
                </a:lnTo>
                <a:cubicBezTo>
                  <a:pt x="7378065" y="692468"/>
                  <a:pt x="7534275" y="536258"/>
                  <a:pt x="7534275" y="345758"/>
                </a:cubicBezTo>
                <a:lnTo>
                  <a:pt x="7534275" y="345758"/>
                </a:lnTo>
                <a:cubicBezTo>
                  <a:pt x="7534275" y="156210"/>
                  <a:pt x="7378065" y="0"/>
                  <a:pt x="7187565" y="0"/>
                </a:cubicBezTo>
                <a:close/>
              </a:path>
            </a:pathLst>
          </a:custGeom>
          <a:solidFill>
            <a:srgbClr val="767CA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AR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DC606E-7E82-4BA3-B6AD-FDDB9F18A9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" r="64789"/>
          <a:stretch/>
        </p:blipFill>
        <p:spPr>
          <a:xfrm>
            <a:off x="3300" y="0"/>
            <a:ext cx="4287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60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60ED-6D0D-414C-97F9-BB5B9991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C7321-4A09-496F-8E79-A5B87F772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D3768-161E-475E-B3DF-B7832CE36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8D7FE-4066-4012-BFC0-F7E67265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2F4A-887A-4272-A0FE-18E9ABFF03E3}" type="datetimeFigureOut">
              <a:rPr lang="es-AR" smtClean="0"/>
              <a:t>27/09/2021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7C58E-88E6-4A60-8C0D-AD42E1E4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890BD-4E19-42B4-92FD-6A0421D8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9032-B3D4-4AE4-8F86-035F754DE4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42964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DB67A-B3A7-4C72-BD07-FDA88F1C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EA389-5D71-4188-913E-69DB4254E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EFD39-A828-415B-B240-297E1A913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2F4A-887A-4272-A0FE-18E9ABFF03E3}" type="datetimeFigureOut">
              <a:rPr lang="es-AR" smtClean="0"/>
              <a:t>27/09/2021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B66F7-03F4-4F18-B5E7-434D8A494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EDDAD-F159-4122-A26B-299C40FEF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9032-B3D4-4AE4-8F86-035F754DE4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6893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58D352-F928-4A31-94AF-F960D6B3A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F3B7C1-BEFD-4601-8FC1-A669B4474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1ABA9-E9CA-4274-859F-45670CF9D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2F4A-887A-4272-A0FE-18E9ABFF03E3}" type="datetimeFigureOut">
              <a:rPr lang="es-AR" smtClean="0"/>
              <a:t>27/09/2021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6D4F9-69B8-4CF1-8D73-AC6EF23E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EA8F3-2333-4899-897C-6528C529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9032-B3D4-4AE4-8F86-035F754DE4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28933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7A6C4-EB32-0E47-A7AF-17E7B53F7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5B9BF9-028B-0E42-9CF6-561799CBE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A422EB-C4CB-C945-8978-62E8B400C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707DD6-2E92-A841-BE49-AEC131B00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3C4F9-2D9E-AE4E-9AA2-4FB53427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3068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3B6ADB-DE6D-7244-97FF-72B49FC1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F1C52B-30F6-D14F-90E0-056A5A31D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A12217-0443-4B44-9EDD-819B3948E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DF9BEC-88D0-0E4A-AABB-8A4B1D42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376AAE-748E-A743-BC19-C2DB4841F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6904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69BC4-7958-F54E-B11E-39142107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367F94-3273-644F-BE07-573567F79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68472B-31A1-DA42-90A3-968A6B993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3E9ED7-AFAC-D34F-ABFC-486E9D880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B88E40-45E2-C446-A6EA-3294B213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097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D04B7E-59C6-4247-B3BE-84B6D96E9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9AEF3B-11E5-114E-8540-953488547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25748-2131-E44D-940F-6B6B26623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905F27-8389-8047-B5E5-8EB0EA03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223719-82FF-D847-B155-A6999B90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CFAC29-28EB-6A4E-ABED-2F77D4B1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0337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70E1DC-18C6-1A45-813B-C7719D9C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1D6A53-BA13-F744-8365-8D6712548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489539-B918-0741-8B50-2ED2A524E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A22E1C4-1957-BC41-9950-F8363C98A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85353F-6204-8D4D-B214-3B22268F4E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0D4A32D-EE67-3144-AF0D-C0D098C2C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EFBF561-199C-6B47-81CA-BA40E6E3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4D7726-8EB2-5349-AE15-35E16C37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2403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59C518-A587-9649-9484-74FFFE550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441340-8084-0545-85E7-874861E05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95149D-32B3-E848-8AA2-FDAFCEF9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7B30944-9D9B-784C-BE7B-C936D6AD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7248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D1AA5FA-1682-A14A-9D68-DFD006A5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785BC6-0690-E845-9B3A-638BD065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6BAC7B7-A84B-4A47-8871-1B5B5ED5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789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69BC4-7958-F54E-B11E-39142107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367F94-3273-644F-BE07-573567F79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68472B-31A1-DA42-90A3-968A6B993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3E9ED7-AFAC-D34F-ABFC-486E9D880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B88E40-45E2-C446-A6EA-3294B213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8453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BA5FDD-BF73-3A40-B839-B8D68C07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040EEA-EE28-B941-A235-CD5315F66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92050F-9BDE-F646-96D1-6713A7DC2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C56EDC-C30A-9A47-A698-FF5903AA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B5F740-88C0-C344-9AEA-3A8EC15AA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8A7D04-4E40-2242-A2C2-75B7E1147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6240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AADDA-D033-0C43-B4F9-41E61F9C8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CD71ED5-29C4-954E-AD32-F44CBFA669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0B08F8-C3B6-6240-9315-A04BFDDE3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17B202-A3EC-A147-AC08-5F31662D4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2D18EA-6D29-CE4F-83F9-89A955C30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E08D5C-D35C-EE44-9516-E48B3AC4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1446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804E4-E348-CA48-B0DE-5AE1E988E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BA6067-7944-D54B-B4AC-A58736432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B8476B-1701-684A-8755-8590F8957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CF3839-34FA-0746-8EFD-285120C5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E8D37D-A4D6-CF41-BDF4-E9376DDC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3766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BE3491-AE99-5844-9704-4298780D6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CADF68-C190-154B-AEC5-CF7E479BD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A0E544-D639-F04B-AA01-9D980679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690C98-4FF9-354C-BB94-9DE54997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1CA124-663C-D945-B7A0-0287A160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01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D04B7E-59C6-4247-B3BE-84B6D96E9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9AEF3B-11E5-114E-8540-953488547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25748-2131-E44D-940F-6B6B26623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905F27-8389-8047-B5E5-8EB0EA03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223719-82FF-D847-B155-A6999B90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CFAC29-28EB-6A4E-ABED-2F77D4B1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654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70E1DC-18C6-1A45-813B-C7719D9C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1D6A53-BA13-F744-8365-8D6712548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489539-B918-0741-8B50-2ED2A524E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A22E1C4-1957-BC41-9950-F8363C98A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85353F-6204-8D4D-B214-3B22268F4E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0D4A32D-EE67-3144-AF0D-C0D098C2C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EFBF561-199C-6B47-81CA-BA40E6E3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4D7726-8EB2-5349-AE15-35E16C37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2799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59C518-A587-9649-9484-74FFFE550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441340-8084-0545-85E7-874861E05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95149D-32B3-E848-8AA2-FDAFCEF9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7B30944-9D9B-784C-BE7B-C936D6AD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616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D1AA5FA-1682-A14A-9D68-DFD006A5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785BC6-0690-E845-9B3A-638BD065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6BAC7B7-A84B-4A47-8871-1B5B5ED5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458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BA5FDD-BF73-3A40-B839-B8D68C07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040EEA-EE28-B941-A235-CD5315F66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92050F-9BDE-F646-96D1-6713A7DC2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C56EDC-C30A-9A47-A698-FF5903AA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B5F740-88C0-C344-9AEA-3A8EC15AA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8A7D04-4E40-2242-A2C2-75B7E1147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542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AADDA-D033-0C43-B4F9-41E61F9C8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CD71ED5-29C4-954E-AD32-F44CBFA669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0B08F8-C3B6-6240-9315-A04BFDDE3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17B202-A3EC-A147-AC08-5F31662D4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2D18EA-6D29-CE4F-83F9-89A955C30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E08D5C-D35C-EE44-9516-E48B3AC4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568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02676A-D4BD-2644-B77E-5C1FA1789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168343-70A8-7E40-BC2F-B7A5C1EBC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FF6F7-0A98-C342-B274-65B02C10DB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1E0185-4342-4040-A4C8-BF22CD37F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34918-240C-104C-A882-161E37C1E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350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E21BB9-4772-41FC-878C-BB7A310A6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89030-28DE-4090-8A4A-18FEEC43D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94DA9-9067-4B4A-9193-B3242FB16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32F4A-887A-4272-A0FE-18E9ABFF03E3}" type="datetimeFigureOut">
              <a:rPr lang="es-AR" smtClean="0"/>
              <a:t>27/09/2021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C484-36CC-46AF-9151-77D110570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85FCF-8832-4DFE-9F21-BBC418296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99032-B3D4-4AE4-8F86-035F754DE42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2736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02676A-D4BD-2644-B77E-5C1FA1789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168343-70A8-7E40-BC2F-B7A5C1EBC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FF6F7-0A98-C342-B274-65B02C10DB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0D3E7-2B05-2A4F-ACD4-694BA5CC480B}" type="datetimeFigureOut">
              <a:rPr lang="es-ES_tradnl" smtClean="0"/>
              <a:t>27/09/2021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1E0185-4342-4040-A4C8-BF22CD37F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34918-240C-104C-A882-161E37C1E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B54A4-B88B-F14F-891E-DCDE4AD1F3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558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9.png"/><Relationship Id="rId4" Type="http://schemas.openxmlformats.org/officeDocument/2006/relationships/image" Target="../media/image72.sv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7.svg"/><Relationship Id="rId3" Type="http://schemas.openxmlformats.org/officeDocument/2006/relationships/image" Target="../media/image72.jpg"/><Relationship Id="rId7" Type="http://schemas.openxmlformats.org/officeDocument/2006/relationships/image" Target="../media/image75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83.svg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1.svg"/><Relationship Id="rId7" Type="http://schemas.openxmlformats.org/officeDocument/2006/relationships/image" Target="../media/image82.png"/><Relationship Id="rId12" Type="http://schemas.openxmlformats.org/officeDocument/2006/relationships/image" Target="../media/image99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svg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0" Type="http://schemas.openxmlformats.org/officeDocument/2006/relationships/image" Target="../media/image97.svg"/><Relationship Id="rId4" Type="http://schemas.openxmlformats.org/officeDocument/2006/relationships/image" Target="../media/image6.png"/><Relationship Id="rId9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1.svg"/><Relationship Id="rId7" Type="http://schemas.openxmlformats.org/officeDocument/2006/relationships/image" Target="../media/image82.png"/><Relationship Id="rId12" Type="http://schemas.openxmlformats.org/officeDocument/2006/relationships/image" Target="../media/image99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svg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0" Type="http://schemas.openxmlformats.org/officeDocument/2006/relationships/image" Target="../media/image97.svg"/><Relationship Id="rId4" Type="http://schemas.openxmlformats.org/officeDocument/2006/relationships/image" Target="../media/image6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6.png"/><Relationship Id="rId7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77FFA4D-BAA6-4742-8A44-8DACB6A3924D}"/>
              </a:ext>
            </a:extLst>
          </p:cNvPr>
          <p:cNvSpPr txBox="1">
            <a:spLocks/>
          </p:cNvSpPr>
          <p:nvPr/>
        </p:nvSpPr>
        <p:spPr>
          <a:xfrm>
            <a:off x="3098335" y="3521789"/>
            <a:ext cx="10591188" cy="14668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  <p:txBody>
          <a:bodyPr vert="horz" lIns="360000" tIns="180000" rIns="36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HELADEROS ARGENTINOS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PARA EL MUNDO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ED33535-701E-4E78-A996-BA961AC562FE}"/>
              </a:ext>
            </a:extLst>
          </p:cNvPr>
          <p:cNvGrpSpPr/>
          <p:nvPr/>
        </p:nvGrpSpPr>
        <p:grpSpPr>
          <a:xfrm>
            <a:off x="3350635" y="1462822"/>
            <a:ext cx="4760686" cy="1066138"/>
            <a:chOff x="5043567" y="269871"/>
            <a:chExt cx="5060345" cy="1133245"/>
          </a:xfrm>
        </p:grpSpPr>
        <p:pic>
          <p:nvPicPr>
            <p:cNvPr id="8" name="Imagen 7" descr="Imagen que contiene objeto, reloj, grande, frente&#10;&#10;Descripción generada automáticamente">
              <a:extLst>
                <a:ext uri="{FF2B5EF4-FFF2-40B4-BE49-F238E27FC236}">
                  <a16:creationId xmlns:a16="http://schemas.microsoft.com/office/drawing/2014/main" id="{F9253B0E-F60B-4E33-A220-08076F35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0667" y="269871"/>
              <a:ext cx="1133245" cy="1133245"/>
            </a:xfrm>
            <a:prstGeom prst="rect">
              <a:avLst/>
            </a:prstGeom>
          </p:spPr>
        </p:pic>
        <p:pic>
          <p:nvPicPr>
            <p:cNvPr id="9" name="Imagen 8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11521F5F-4C0D-46A4-967C-EEED3B204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3567" y="282687"/>
              <a:ext cx="3742014" cy="1120429"/>
            </a:xfrm>
            <a:prstGeom prst="rect">
              <a:avLst/>
            </a:prstGeom>
          </p:spPr>
        </p:pic>
      </p:grpSp>
      <p:sp>
        <p:nvSpPr>
          <p:cNvPr id="11" name="CuadroTexto 13">
            <a:extLst>
              <a:ext uri="{FF2B5EF4-FFF2-40B4-BE49-F238E27FC236}">
                <a16:creationId xmlns:a16="http://schemas.microsoft.com/office/drawing/2014/main" id="{DDBDB6B2-A234-4520-973A-B615ACDB3ECB}"/>
              </a:ext>
            </a:extLst>
          </p:cNvPr>
          <p:cNvSpPr txBox="1"/>
          <p:nvPr/>
        </p:nvSpPr>
        <p:spPr>
          <a:xfrm>
            <a:off x="8827579" y="6129134"/>
            <a:ext cx="1825313" cy="35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Colabora en la organización del ciclo</a:t>
            </a:r>
          </a:p>
        </p:txBody>
      </p:sp>
      <p:sp>
        <p:nvSpPr>
          <p:cNvPr id="12" name="CuadroTexto 14">
            <a:extLst>
              <a:ext uri="{FF2B5EF4-FFF2-40B4-BE49-F238E27FC236}">
                <a16:creationId xmlns:a16="http://schemas.microsoft.com/office/drawing/2014/main" id="{E6CB1176-1572-41A7-B010-A78A5533D629}"/>
              </a:ext>
            </a:extLst>
          </p:cNvPr>
          <p:cNvSpPr txBox="1"/>
          <p:nvPr/>
        </p:nvSpPr>
        <p:spPr>
          <a:xfrm>
            <a:off x="9361714" y="6441363"/>
            <a:ext cx="2358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www.doxalearning.com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4F3F1DE6-ED4C-4A0C-A5A5-A4B16AF5365D}"/>
              </a:ext>
            </a:extLst>
          </p:cNvPr>
          <p:cNvSpPr txBox="1">
            <a:spLocks/>
          </p:cNvSpPr>
          <p:nvPr/>
        </p:nvSpPr>
        <p:spPr>
          <a:xfrm>
            <a:off x="3098335" y="2849744"/>
            <a:ext cx="9850841" cy="918610"/>
          </a:xfrm>
          <a:prstGeom prst="rect">
            <a:avLst/>
          </a:prstGeom>
        </p:spPr>
        <p:txBody>
          <a:bodyPr vert="horz" lIns="360000" tIns="45720" rIns="36000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CICLO DE CHARLAS ONLINE – Agosto/Septiembre 2021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Estrategias para la nueva normalidad 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D3AE17D-6D11-47AB-B663-988A5EAE03E8}"/>
              </a:ext>
            </a:extLst>
          </p:cNvPr>
          <p:cNvCxnSpPr>
            <a:cxnSpLocks/>
          </p:cNvCxnSpPr>
          <p:nvPr/>
        </p:nvCxnSpPr>
        <p:spPr>
          <a:xfrm>
            <a:off x="3494877" y="3170600"/>
            <a:ext cx="8205011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Imagen 18" descr="Imagen que contiene Mapa&#10;&#10;Descripción generada automáticamente">
            <a:extLst>
              <a:ext uri="{FF2B5EF4-FFF2-40B4-BE49-F238E27FC236}">
                <a16:creationId xmlns:a16="http://schemas.microsoft.com/office/drawing/2014/main" id="{BD91D467-CF9A-4380-A2E5-5A164DD0A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09441" y="-1441108"/>
            <a:ext cx="14037020" cy="992579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FD7342B-AF19-4243-B1BC-7361A53C0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96806" y="6186088"/>
            <a:ext cx="901451" cy="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72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17556-A130-4918-8494-532607E9760D}"/>
              </a:ext>
            </a:extLst>
          </p:cNvPr>
          <p:cNvSpPr txBox="1"/>
          <p:nvPr/>
        </p:nvSpPr>
        <p:spPr>
          <a:xfrm>
            <a:off x="1810327" y="215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7EEDB-76C7-42B4-9745-546D3287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151629"/>
            <a:ext cx="3371273" cy="1010559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7BA58A65-5F9B-491E-AE66-E76BFB775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7" y="1944720"/>
            <a:ext cx="3245557" cy="3245557"/>
          </a:xfrm>
          <a:prstGeom prst="rect">
            <a:avLst/>
          </a:prstGeom>
        </p:spPr>
      </p:pic>
      <p:pic>
        <p:nvPicPr>
          <p:cNvPr id="7" name="Imagen 6" descr="Interfaz de usuario gráfica, Texto, Chat o mensaje de texto&#10;&#10;Descripción generada automáticamente">
            <a:extLst>
              <a:ext uri="{FF2B5EF4-FFF2-40B4-BE49-F238E27FC236}">
                <a16:creationId xmlns:a16="http://schemas.microsoft.com/office/drawing/2014/main" id="{28B39728-9C3C-4716-88D8-CDFFF0FA2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503" y="214751"/>
            <a:ext cx="6428497" cy="6428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5573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17556-A130-4918-8494-532607E9760D}"/>
              </a:ext>
            </a:extLst>
          </p:cNvPr>
          <p:cNvSpPr txBox="1"/>
          <p:nvPr/>
        </p:nvSpPr>
        <p:spPr>
          <a:xfrm>
            <a:off x="1810327" y="215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7EEDB-76C7-42B4-9745-546D3287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151629"/>
            <a:ext cx="3371273" cy="1010559"/>
          </a:xfrm>
          <a:prstGeom prst="rect">
            <a:avLst/>
          </a:prstGeom>
        </p:spPr>
      </p:pic>
      <p:pic>
        <p:nvPicPr>
          <p:cNvPr id="5" name="Imagen 4" descr="Un plato con comida junto a taza con líquido&#10;&#10;Descripción generada automáticamente con confianza media">
            <a:extLst>
              <a:ext uri="{FF2B5EF4-FFF2-40B4-BE49-F238E27FC236}">
                <a16:creationId xmlns:a16="http://schemas.microsoft.com/office/drawing/2014/main" id="{EEAE44E4-5306-454F-B9F0-77E96288C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2321">
            <a:off x="3675435" y="389729"/>
            <a:ext cx="4920485" cy="6013926"/>
          </a:xfrm>
          <a:prstGeom prst="rect">
            <a:avLst/>
          </a:prstGeom>
        </p:spPr>
      </p:pic>
      <p:pic>
        <p:nvPicPr>
          <p:cNvPr id="8" name="Imagen 7" descr="Un plato de comida&#10;&#10;Descripción generada automáticamente">
            <a:extLst>
              <a:ext uri="{FF2B5EF4-FFF2-40B4-BE49-F238E27FC236}">
                <a16:creationId xmlns:a16="http://schemas.microsoft.com/office/drawing/2014/main" id="{91D52EB5-64B8-4C34-9376-3A8F19BB4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6731">
            <a:off x="8641965" y="-121037"/>
            <a:ext cx="3291847" cy="3291847"/>
          </a:xfrm>
          <a:prstGeom prst="rect">
            <a:avLst/>
          </a:prstGeom>
        </p:spPr>
      </p:pic>
      <p:pic>
        <p:nvPicPr>
          <p:cNvPr id="12" name="Imagen 11" descr="Un postre con fresas&#10;&#10;Descripción generada automáticamente con confianza media">
            <a:extLst>
              <a:ext uri="{FF2B5EF4-FFF2-40B4-BE49-F238E27FC236}">
                <a16:creationId xmlns:a16="http://schemas.microsoft.com/office/drawing/2014/main" id="{6226CE26-B82E-4961-BED1-2F1872D68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5439">
            <a:off x="8025165" y="3574712"/>
            <a:ext cx="2527258" cy="3088871"/>
          </a:xfrm>
          <a:prstGeom prst="rect">
            <a:avLst/>
          </a:prstGeom>
        </p:spPr>
      </p:pic>
      <p:pic>
        <p:nvPicPr>
          <p:cNvPr id="14" name="Imagen 13" descr="Imagen que contiene alimentos, foto, comida, café&#10;&#10;Descripción generada automáticamente">
            <a:extLst>
              <a:ext uri="{FF2B5EF4-FFF2-40B4-BE49-F238E27FC236}">
                <a16:creationId xmlns:a16="http://schemas.microsoft.com/office/drawing/2014/main" id="{A1C61F14-E25F-462B-8AE3-927A1DB0A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5060">
            <a:off x="9614584" y="2554056"/>
            <a:ext cx="2416081" cy="295298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7B85253-9955-42B6-B755-D0E4C976B296}"/>
              </a:ext>
            </a:extLst>
          </p:cNvPr>
          <p:cNvSpPr txBox="1"/>
          <p:nvPr/>
        </p:nvSpPr>
        <p:spPr>
          <a:xfrm>
            <a:off x="463745" y="305712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CAMPAÑA DE INVIERNO</a:t>
            </a:r>
          </a:p>
        </p:txBody>
      </p:sp>
    </p:spTree>
    <p:extLst>
      <p:ext uri="{BB962C8B-B14F-4D97-AF65-F5344CB8AC3E}">
        <p14:creationId xmlns:p14="http://schemas.microsoft.com/office/powerpoint/2010/main" val="121589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17556-A130-4918-8494-532607E9760D}"/>
              </a:ext>
            </a:extLst>
          </p:cNvPr>
          <p:cNvSpPr txBox="1"/>
          <p:nvPr/>
        </p:nvSpPr>
        <p:spPr>
          <a:xfrm>
            <a:off x="1810327" y="215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7EEDB-76C7-42B4-9745-546D3287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151629"/>
            <a:ext cx="3371273" cy="101055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7B85253-9955-42B6-B755-D0E4C976B296}"/>
              </a:ext>
            </a:extLst>
          </p:cNvPr>
          <p:cNvSpPr txBox="1"/>
          <p:nvPr/>
        </p:nvSpPr>
        <p:spPr>
          <a:xfrm>
            <a:off x="463745" y="3057129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CAMPAÑA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DÍA DEL NIÑO</a:t>
            </a:r>
          </a:p>
        </p:txBody>
      </p:sp>
      <p:pic>
        <p:nvPicPr>
          <p:cNvPr id="10" name="Imagen 9" descr="Comida en un plato sobre una mesa&#10;&#10;Descripción generada automáticamente">
            <a:extLst>
              <a:ext uri="{FF2B5EF4-FFF2-40B4-BE49-F238E27FC236}">
                <a16:creationId xmlns:a16="http://schemas.microsoft.com/office/drawing/2014/main" id="{FDA7AF63-4062-410E-93C0-965B825FA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760" y="-363276"/>
            <a:ext cx="2145437" cy="2681796"/>
          </a:xfrm>
          <a:prstGeom prst="rect">
            <a:avLst/>
          </a:prstGeom>
        </p:spPr>
      </p:pic>
      <p:pic>
        <p:nvPicPr>
          <p:cNvPr id="22" name="Imagen 21" descr="Comida en un plato sobre una mesa&#10;&#10;Descripción generada automáticamente">
            <a:extLst>
              <a:ext uri="{FF2B5EF4-FFF2-40B4-BE49-F238E27FC236}">
                <a16:creationId xmlns:a16="http://schemas.microsoft.com/office/drawing/2014/main" id="{A1FBE336-98FF-4678-A798-38EEB55F1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546" y="5094307"/>
            <a:ext cx="2145437" cy="2145437"/>
          </a:xfrm>
          <a:prstGeom prst="rect">
            <a:avLst/>
          </a:prstGeom>
        </p:spPr>
      </p:pic>
      <p:pic>
        <p:nvPicPr>
          <p:cNvPr id="23" name="Imagen 22" descr="Bandeja con comida&#10;&#10;Descripción generada automáticamente">
            <a:extLst>
              <a:ext uri="{FF2B5EF4-FFF2-40B4-BE49-F238E27FC236}">
                <a16:creationId xmlns:a16="http://schemas.microsoft.com/office/drawing/2014/main" id="{57207761-6D6A-4750-9AA3-353FEE996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927" y="1894326"/>
            <a:ext cx="3592073" cy="3592073"/>
          </a:xfrm>
          <a:prstGeom prst="rect">
            <a:avLst/>
          </a:prstGeom>
        </p:spPr>
      </p:pic>
      <p:pic>
        <p:nvPicPr>
          <p:cNvPr id="24" name="Imagen 23" descr="Imagen que contiene libro, foto, tabla, computadora&#10;&#10;Descripción generada automáticamente">
            <a:extLst>
              <a:ext uri="{FF2B5EF4-FFF2-40B4-BE49-F238E27FC236}">
                <a16:creationId xmlns:a16="http://schemas.microsoft.com/office/drawing/2014/main" id="{578C1485-94CF-43CE-AF60-117586C31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58364">
            <a:off x="3848055" y="251051"/>
            <a:ext cx="5036647" cy="712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8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17556-A130-4918-8494-532607E9760D}"/>
              </a:ext>
            </a:extLst>
          </p:cNvPr>
          <p:cNvSpPr txBox="1"/>
          <p:nvPr/>
        </p:nvSpPr>
        <p:spPr>
          <a:xfrm>
            <a:off x="1810327" y="215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7EEDB-76C7-42B4-9745-546D3287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151629"/>
            <a:ext cx="3371273" cy="101055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7B85253-9955-42B6-B755-D0E4C976B296}"/>
              </a:ext>
            </a:extLst>
          </p:cNvPr>
          <p:cNvSpPr txBox="1"/>
          <p:nvPr/>
        </p:nvSpPr>
        <p:spPr>
          <a:xfrm>
            <a:off x="463745" y="3057129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CAMPAÑA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“VUELTA A CLASES”</a:t>
            </a:r>
          </a:p>
        </p:txBody>
      </p:sp>
      <p:pic>
        <p:nvPicPr>
          <p:cNvPr id="13" name="Imagen 1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4D3A4E0-510C-4C01-BCBE-EB27F6EDD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5940">
            <a:off x="6670125" y="63335"/>
            <a:ext cx="5844466" cy="2709154"/>
          </a:xfrm>
          <a:prstGeom prst="rect">
            <a:avLst/>
          </a:prstGeom>
        </p:spPr>
      </p:pic>
      <p:pic>
        <p:nvPicPr>
          <p:cNvPr id="20" name="Imagen 19" descr="Un dibujo de una persona con un plato de comida&#10;&#10;Descripción generada automáticamente con confianza media">
            <a:extLst>
              <a:ext uri="{FF2B5EF4-FFF2-40B4-BE49-F238E27FC236}">
                <a16:creationId xmlns:a16="http://schemas.microsoft.com/office/drawing/2014/main" id="{C5D96451-F408-4AEB-9487-580C811DB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3030">
            <a:off x="6406124" y="2057536"/>
            <a:ext cx="3291847" cy="3291847"/>
          </a:xfrm>
          <a:prstGeom prst="rect">
            <a:avLst/>
          </a:prstGeom>
        </p:spPr>
      </p:pic>
      <p:pic>
        <p:nvPicPr>
          <p:cNvPr id="21" name="Imagen 20" descr="Imagen que contiene persona, parado, hombre, sostener&#10;&#10;Descripción generada automáticamente">
            <a:extLst>
              <a:ext uri="{FF2B5EF4-FFF2-40B4-BE49-F238E27FC236}">
                <a16:creationId xmlns:a16="http://schemas.microsoft.com/office/drawing/2014/main" id="{082FDBD9-3B2E-46D8-8F3A-B8351F8B4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8554">
            <a:off x="9480511" y="2122981"/>
            <a:ext cx="2612038" cy="2612038"/>
          </a:xfrm>
          <a:prstGeom prst="rect">
            <a:avLst/>
          </a:prstGeom>
        </p:spPr>
      </p:pic>
      <p:pic>
        <p:nvPicPr>
          <p:cNvPr id="25" name="Imagen 24" descr="Una niña con vestido rosado&#10;&#10;Descripción generada automáticamente con confianza baja">
            <a:extLst>
              <a:ext uri="{FF2B5EF4-FFF2-40B4-BE49-F238E27FC236}">
                <a16:creationId xmlns:a16="http://schemas.microsoft.com/office/drawing/2014/main" id="{C24AE5F2-82EF-4BA5-968F-A143F8B1E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082">
            <a:off x="5311842" y="3952477"/>
            <a:ext cx="3291847" cy="3291847"/>
          </a:xfrm>
          <a:prstGeom prst="rect">
            <a:avLst/>
          </a:prstGeom>
        </p:spPr>
      </p:pic>
      <p:pic>
        <p:nvPicPr>
          <p:cNvPr id="26" name="Imagen 25" descr="Imagen que contiene persona, tabla, hombre, firmar&#10;&#10;Descripción generada automáticamente">
            <a:extLst>
              <a:ext uri="{FF2B5EF4-FFF2-40B4-BE49-F238E27FC236}">
                <a16:creationId xmlns:a16="http://schemas.microsoft.com/office/drawing/2014/main" id="{36567443-F59D-4913-B563-55C1D497F1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95273">
            <a:off x="8379089" y="4249548"/>
            <a:ext cx="3291847" cy="3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42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17556-A130-4918-8494-532607E9760D}"/>
              </a:ext>
            </a:extLst>
          </p:cNvPr>
          <p:cNvSpPr txBox="1"/>
          <p:nvPr/>
        </p:nvSpPr>
        <p:spPr>
          <a:xfrm>
            <a:off x="1810327" y="215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7EEDB-76C7-42B4-9745-546D3287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151629"/>
            <a:ext cx="3371273" cy="1010559"/>
          </a:xfrm>
          <a:prstGeom prst="rect">
            <a:avLst/>
          </a:prstGeom>
        </p:spPr>
      </p:pic>
      <p:pic>
        <p:nvPicPr>
          <p:cNvPr id="4" name="Imagen 3" descr="Diagrama, Texto&#10;&#10;Descripción generada automáticamente">
            <a:extLst>
              <a:ext uri="{FF2B5EF4-FFF2-40B4-BE49-F238E27FC236}">
                <a16:creationId xmlns:a16="http://schemas.microsoft.com/office/drawing/2014/main" id="{EA1032EB-D3D2-425B-9BD3-4BF738327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300" y="263533"/>
            <a:ext cx="4817947" cy="633093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F8DA690-8A86-1B4D-957C-79757D7CE230}"/>
              </a:ext>
            </a:extLst>
          </p:cNvPr>
          <p:cNvSpPr txBox="1"/>
          <p:nvPr/>
        </p:nvSpPr>
        <p:spPr>
          <a:xfrm>
            <a:off x="463745" y="3057129"/>
            <a:ext cx="33712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“TECNOLOGÍA APLICADA AL HELADO DE ALTA CALIDAD”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Dictado por el INTI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1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0BE1D88-6DB6-4510-9672-8F4EA76FF133}"/>
              </a:ext>
            </a:extLst>
          </p:cNvPr>
          <p:cNvGrpSpPr/>
          <p:nvPr/>
        </p:nvGrpSpPr>
        <p:grpSpPr>
          <a:xfrm>
            <a:off x="274559" y="1556951"/>
            <a:ext cx="3026280" cy="3141786"/>
            <a:chOff x="328245" y="1817076"/>
            <a:chExt cx="3071448" cy="3188678"/>
          </a:xfrm>
        </p:grpSpPr>
        <p:pic>
          <p:nvPicPr>
            <p:cNvPr id="3" name="Imagen 2" descr="Un hombre parado con los brazos cruzados&#10;&#10;Descripción generada automáticamente">
              <a:extLst>
                <a:ext uri="{FF2B5EF4-FFF2-40B4-BE49-F238E27FC236}">
                  <a16:creationId xmlns:a16="http://schemas.microsoft.com/office/drawing/2014/main" id="{81532AB7-2C61-470C-9C36-1F770E1AC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8869" t="10144" r="21425" b="44966"/>
            <a:stretch/>
          </p:blipFill>
          <p:spPr>
            <a:xfrm>
              <a:off x="363812" y="1856373"/>
              <a:ext cx="3035881" cy="3114211"/>
            </a:xfrm>
            <a:prstGeom prst="ellipse">
              <a:avLst/>
            </a:prstGeom>
            <a:effectLst>
              <a:outerShdw blurRad="63500" dist="63500" sx="102000" sy="102000" algn="ctr" rotWithShape="0">
                <a:srgbClr val="00878E">
                  <a:alpha val="40000"/>
                </a:srgbClr>
              </a:outerShdw>
            </a:effec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A69015EC-9F02-4019-82FF-BB4BABAD2912}"/>
                </a:ext>
              </a:extLst>
            </p:cNvPr>
            <p:cNvSpPr/>
            <p:nvPr/>
          </p:nvSpPr>
          <p:spPr>
            <a:xfrm>
              <a:off x="328245" y="1817076"/>
              <a:ext cx="3071447" cy="3188678"/>
            </a:xfrm>
            <a:prstGeom prst="ellipse">
              <a:avLst/>
            </a:prstGeom>
            <a:noFill/>
            <a:ln w="95250">
              <a:solidFill>
                <a:srgbClr val="F9A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696117" y="14919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AR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istacho</a:t>
            </a:r>
            <a:r>
              <a:rPr lang="es-A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Pasta Pura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11275B-6A53-442F-B75B-D6BDD0A85EF9}"/>
              </a:ext>
            </a:extLst>
          </p:cNvPr>
          <p:cNvSpPr txBox="1"/>
          <p:nvPr/>
        </p:nvSpPr>
        <p:spPr>
          <a:xfrm>
            <a:off x="580768" y="4782065"/>
            <a:ext cx="252248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</a:rPr>
              <a:t>Santiago Nieto</a:t>
            </a:r>
          </a:p>
          <a:p>
            <a:pPr algn="ctr"/>
            <a:r>
              <a:rPr lang="es-ES" sz="2000" dirty="0">
                <a:solidFill>
                  <a:srgbClr val="6670A2"/>
                </a:solidFill>
              </a:rPr>
              <a:t>(San Juan)</a:t>
            </a:r>
          </a:p>
          <a:p>
            <a:pPr algn="ctr"/>
            <a:r>
              <a:rPr lang="es-ES" sz="2000" b="1" dirty="0">
                <a:solidFill>
                  <a:srgbClr val="6670A2"/>
                </a:solidFill>
              </a:rPr>
              <a:t>Sabores de Cuyo</a:t>
            </a:r>
            <a:endParaRPr lang="es-AR" sz="2000" b="1" dirty="0">
              <a:solidFill>
                <a:srgbClr val="6670A2"/>
              </a:solidFill>
            </a:endParaRP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9B630CC2-95BB-4551-8125-8E5AD3BA8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737316"/>
              </p:ext>
            </p:extLst>
          </p:nvPr>
        </p:nvGraphicFramePr>
        <p:xfrm>
          <a:off x="4461291" y="2294688"/>
          <a:ext cx="5078649" cy="342168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872044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2206605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</a:tblGrid>
              <a:tr h="304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131180">
                <a:tc>
                  <a:txBody>
                    <a:bodyPr/>
                    <a:lstStyle/>
                    <a:p>
                      <a:pPr lvl="0" algn="l" fontAlgn="b"/>
                      <a:r>
                        <a:rPr lang="es-AR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Leche fluida entera 3% mg</a:t>
                      </a:r>
                      <a:endParaRPr lang="en-US" sz="1800" b="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lvl="0" algn="l" fontAlgn="b"/>
                      <a:r>
                        <a:rPr lang="es-E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Leche en polvo descremada 1% mg </a:t>
                      </a: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Sacarosa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Dextrosa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295572"/>
                  </a:ext>
                </a:extLst>
              </a:tr>
              <a:tr h="298648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Glucosa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38 DE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690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AR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Pasta de Pistacho 100% 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56236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20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sz="20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kern="1200" dirty="0">
                        <a:solidFill>
                          <a:srgbClr val="6670A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1000,00</a:t>
                      </a: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9963937"/>
                  </a:ext>
                </a:extLst>
              </a:tr>
            </a:tbl>
          </a:graphicData>
        </a:graphic>
      </p:graphicFrame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511A6DF3-9C76-47F9-83CC-756E625A0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67756" y="4201305"/>
            <a:ext cx="2229493" cy="234662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3AE7FDD-B858-47B0-9A10-7BA65A19B9E1}"/>
              </a:ext>
            </a:extLst>
          </p:cNvPr>
          <p:cNvSpPr txBox="1"/>
          <p:nvPr/>
        </p:nvSpPr>
        <p:spPr>
          <a:xfrm>
            <a:off x="9929308" y="4545106"/>
            <a:ext cx="1744580" cy="1711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b="0" i="0" dirty="0">
                <a:solidFill>
                  <a:schemeClr val="bg1"/>
                </a:solidFill>
                <a:effectLst/>
              </a:rPr>
              <a:t>Grasa-8,02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b="0" i="0" dirty="0">
                <a:solidFill>
                  <a:schemeClr val="bg1"/>
                </a:solidFill>
                <a:effectLst/>
              </a:rPr>
              <a:t>Proteína-3,54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b="0" i="0" dirty="0">
                <a:solidFill>
                  <a:schemeClr val="bg1"/>
                </a:solidFill>
                <a:effectLst/>
              </a:rPr>
              <a:t>SNGL-9,32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b="0" i="0" dirty="0">
                <a:solidFill>
                  <a:schemeClr val="bg1"/>
                </a:solidFill>
                <a:effectLst/>
              </a:rPr>
              <a:t>ST-40,86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0BE1D88-6DB6-4510-9672-8F4EA76FF133}"/>
              </a:ext>
            </a:extLst>
          </p:cNvPr>
          <p:cNvGrpSpPr/>
          <p:nvPr/>
        </p:nvGrpSpPr>
        <p:grpSpPr>
          <a:xfrm>
            <a:off x="274559" y="1556951"/>
            <a:ext cx="3026280" cy="3141786"/>
            <a:chOff x="328245" y="1817076"/>
            <a:chExt cx="3071448" cy="3188678"/>
          </a:xfrm>
        </p:grpSpPr>
        <p:pic>
          <p:nvPicPr>
            <p:cNvPr id="3" name="Imagen 2" descr="Un hombre parado con los brazos cruzados&#10;&#10;Descripción generada automáticamente">
              <a:extLst>
                <a:ext uri="{FF2B5EF4-FFF2-40B4-BE49-F238E27FC236}">
                  <a16:creationId xmlns:a16="http://schemas.microsoft.com/office/drawing/2014/main" id="{81532AB7-2C61-470C-9C36-1F770E1AC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8869" t="10144" r="21425" b="44966"/>
            <a:stretch/>
          </p:blipFill>
          <p:spPr>
            <a:xfrm>
              <a:off x="363812" y="1856373"/>
              <a:ext cx="3035881" cy="3114211"/>
            </a:xfrm>
            <a:prstGeom prst="ellipse">
              <a:avLst/>
            </a:prstGeom>
            <a:effectLst>
              <a:outerShdw blurRad="63500" dist="63500" sx="102000" sy="102000" algn="ctr" rotWithShape="0">
                <a:srgbClr val="00878E">
                  <a:alpha val="40000"/>
                </a:srgbClr>
              </a:outerShdw>
            </a:effec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A69015EC-9F02-4019-82FF-BB4BABAD2912}"/>
                </a:ext>
              </a:extLst>
            </p:cNvPr>
            <p:cNvSpPr/>
            <p:nvPr/>
          </p:nvSpPr>
          <p:spPr>
            <a:xfrm>
              <a:off x="328245" y="1817076"/>
              <a:ext cx="3071447" cy="3188678"/>
            </a:xfrm>
            <a:prstGeom prst="ellipse">
              <a:avLst/>
            </a:prstGeom>
            <a:noFill/>
            <a:ln w="95250">
              <a:solidFill>
                <a:srgbClr val="F9A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716214" y="14919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AR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istacho</a:t>
            </a:r>
            <a:endParaRPr lang="es-AR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11275B-6A53-442F-B75B-D6BDD0A85EF9}"/>
              </a:ext>
            </a:extLst>
          </p:cNvPr>
          <p:cNvSpPr txBox="1"/>
          <p:nvPr/>
        </p:nvSpPr>
        <p:spPr>
          <a:xfrm>
            <a:off x="580768" y="4782065"/>
            <a:ext cx="252248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</a:rPr>
              <a:t>Santiago Nieto</a:t>
            </a:r>
          </a:p>
          <a:p>
            <a:pPr algn="ctr"/>
            <a:r>
              <a:rPr lang="es-ES" sz="2000" dirty="0">
                <a:solidFill>
                  <a:srgbClr val="6670A2"/>
                </a:solidFill>
              </a:rPr>
              <a:t>(San Juan)</a:t>
            </a:r>
          </a:p>
          <a:p>
            <a:pPr algn="ctr"/>
            <a:r>
              <a:rPr lang="es-ES" sz="2000" b="1" dirty="0">
                <a:solidFill>
                  <a:srgbClr val="6670A2"/>
                </a:solidFill>
              </a:rPr>
              <a:t>Sabores de Cuyo</a:t>
            </a:r>
            <a:endParaRPr lang="es-AR" sz="2000" b="1" dirty="0">
              <a:solidFill>
                <a:srgbClr val="6670A2"/>
              </a:solidFill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graphicFrame>
        <p:nvGraphicFramePr>
          <p:cNvPr id="10" name="Table 18">
            <a:extLst>
              <a:ext uri="{FF2B5EF4-FFF2-40B4-BE49-F238E27FC236}">
                <a16:creationId xmlns:a16="http://schemas.microsoft.com/office/drawing/2014/main" id="{96A8195F-27D1-492F-830A-806BF543F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271429"/>
              </p:ext>
            </p:extLst>
          </p:nvPr>
        </p:nvGraphicFramePr>
        <p:xfrm>
          <a:off x="4468325" y="2294688"/>
          <a:ext cx="5078649" cy="411432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872044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2206605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</a:tblGrid>
              <a:tr h="304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131180">
                <a:tc>
                  <a:txBody>
                    <a:bodyPr/>
                    <a:lstStyle/>
                    <a:p>
                      <a:pPr lvl="0" algn="l" fontAlgn="b"/>
                      <a:r>
                        <a:rPr lang="es-AR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</a:t>
                      </a:r>
                      <a:endParaRPr lang="en-US" sz="1800" b="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lvl="0" algn="l" fontAlgn="b"/>
                      <a:r>
                        <a:rPr lang="es-E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Leche en polvo descremada 1% mg </a:t>
                      </a: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Sacarosa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Dextrosa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295572"/>
                  </a:ext>
                </a:extLst>
              </a:tr>
              <a:tr h="298648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Glucosa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38 DE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690626"/>
                  </a:ext>
                </a:extLst>
              </a:tr>
              <a:tr h="298648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Pistacho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Fruto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5099765"/>
                  </a:ext>
                </a:extLst>
              </a:tr>
              <a:tr h="298648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2676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E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s-AR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roteína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kern="1200" dirty="0">
                          <a:solidFill>
                            <a:srgbClr val="4A527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kern="1200" dirty="0">
                        <a:solidFill>
                          <a:srgbClr val="4A527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56236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20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sz="20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kern="1200" dirty="0">
                        <a:solidFill>
                          <a:srgbClr val="6670A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1000,00</a:t>
                      </a: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9963937"/>
                  </a:ext>
                </a:extLst>
              </a:tr>
            </a:tbl>
          </a:graphicData>
        </a:graphic>
      </p:graphicFrame>
      <p:pic>
        <p:nvPicPr>
          <p:cNvPr id="11" name="Gráfico 10">
            <a:extLst>
              <a:ext uri="{FF2B5EF4-FFF2-40B4-BE49-F238E27FC236}">
                <a16:creationId xmlns:a16="http://schemas.microsoft.com/office/drawing/2014/main" id="{8AEFF880-A5D6-4EF1-B03B-B9DF5BF6E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667756" y="4201305"/>
            <a:ext cx="2229493" cy="234662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0C7920B-83BC-446E-AFC0-D35CDB0513CE}"/>
              </a:ext>
            </a:extLst>
          </p:cNvPr>
          <p:cNvSpPr txBox="1"/>
          <p:nvPr/>
        </p:nvSpPr>
        <p:spPr>
          <a:xfrm>
            <a:off x="9929308" y="4545106"/>
            <a:ext cx="1744580" cy="1711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b="0" i="0" dirty="0">
                <a:solidFill>
                  <a:schemeClr val="bg1"/>
                </a:solidFill>
                <a:effectLst/>
              </a:rPr>
              <a:t>Grasa-6,33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b="0" i="0" dirty="0">
                <a:solidFill>
                  <a:schemeClr val="bg1"/>
                </a:solidFill>
                <a:effectLst/>
              </a:rPr>
              <a:t>Proteína-3,96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b="0" i="0" dirty="0">
                <a:solidFill>
                  <a:schemeClr val="bg1"/>
                </a:solidFill>
                <a:effectLst/>
              </a:rPr>
              <a:t>SNGL-6,85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b="0" i="0" dirty="0">
                <a:solidFill>
                  <a:schemeClr val="bg1"/>
                </a:solidFill>
                <a:effectLst/>
              </a:rPr>
              <a:t>ST-40,35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1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0BE1D88-6DB6-4510-9672-8F4EA76FF133}"/>
              </a:ext>
            </a:extLst>
          </p:cNvPr>
          <p:cNvGrpSpPr/>
          <p:nvPr/>
        </p:nvGrpSpPr>
        <p:grpSpPr>
          <a:xfrm>
            <a:off x="274559" y="1556951"/>
            <a:ext cx="3026280" cy="3141786"/>
            <a:chOff x="328245" y="1817076"/>
            <a:chExt cx="3071448" cy="318867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1532AB7-2C61-470C-9C36-1F770E1AC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49" t="9319" r="5483" b="45516"/>
            <a:stretch/>
          </p:blipFill>
          <p:spPr>
            <a:xfrm>
              <a:off x="363812" y="1856373"/>
              <a:ext cx="3035881" cy="3114211"/>
            </a:xfrm>
            <a:prstGeom prst="ellipse">
              <a:avLst/>
            </a:prstGeom>
            <a:effectLst>
              <a:outerShdw blurRad="63500" dist="63500" sx="102000" sy="102000" algn="ctr" rotWithShape="0">
                <a:srgbClr val="00878E">
                  <a:alpha val="40000"/>
                </a:srgbClr>
              </a:outerShdw>
            </a:effec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A69015EC-9F02-4019-82FF-BB4BABAD2912}"/>
                </a:ext>
              </a:extLst>
            </p:cNvPr>
            <p:cNvSpPr/>
            <p:nvPr/>
          </p:nvSpPr>
          <p:spPr>
            <a:xfrm>
              <a:off x="328245" y="1817076"/>
              <a:ext cx="3071447" cy="3188678"/>
            </a:xfrm>
            <a:prstGeom prst="ellipse">
              <a:avLst/>
            </a:prstGeom>
            <a:noFill/>
            <a:ln w="95250">
              <a:solidFill>
                <a:srgbClr val="F9A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772044" y="1491924"/>
            <a:ext cx="6786845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Mamón con Queso y Crocante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11275B-6A53-442F-B75B-D6BDD0A85EF9}"/>
              </a:ext>
            </a:extLst>
          </p:cNvPr>
          <p:cNvSpPr txBox="1"/>
          <p:nvPr/>
        </p:nvSpPr>
        <p:spPr>
          <a:xfrm>
            <a:off x="540853" y="4782065"/>
            <a:ext cx="26023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</a:rPr>
              <a:t>Dino </a:t>
            </a:r>
            <a:r>
              <a:rPr lang="es-ES" sz="3000" b="1" dirty="0" err="1">
                <a:solidFill>
                  <a:schemeClr val="bg1"/>
                </a:solidFill>
              </a:rPr>
              <a:t>Paganucci</a:t>
            </a:r>
            <a:endParaRPr lang="es-ES" sz="3000" b="1" dirty="0">
              <a:solidFill>
                <a:schemeClr val="bg1"/>
              </a:solidFill>
            </a:endParaRPr>
          </a:p>
          <a:p>
            <a:pPr algn="ctr"/>
            <a:r>
              <a:rPr lang="es-ES" sz="2000" dirty="0">
                <a:solidFill>
                  <a:srgbClr val="6670A2"/>
                </a:solidFill>
              </a:rPr>
              <a:t>(Chaco)</a:t>
            </a:r>
          </a:p>
          <a:p>
            <a:pPr algn="ctr"/>
            <a:r>
              <a:rPr lang="es-ES" sz="2000" b="1" dirty="0">
                <a:solidFill>
                  <a:srgbClr val="6670A2"/>
                </a:solidFill>
              </a:rPr>
              <a:t>Sabores del </a:t>
            </a:r>
          </a:p>
          <a:p>
            <a:pPr algn="ctr"/>
            <a:r>
              <a:rPr lang="es-ES" sz="2000" b="1" dirty="0">
                <a:solidFill>
                  <a:srgbClr val="6670A2"/>
                </a:solidFill>
              </a:rPr>
              <a:t>noroeste Argentino</a:t>
            </a:r>
            <a:endParaRPr lang="es-AR" sz="2000" b="1" dirty="0">
              <a:solidFill>
                <a:srgbClr val="6670A2"/>
              </a:solidFill>
            </a:endParaRP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9B630CC2-95BB-4551-8125-8E5AD3BA8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606183"/>
              </p:ext>
            </p:extLst>
          </p:nvPr>
        </p:nvGraphicFramePr>
        <p:xfrm>
          <a:off x="4429137" y="2228013"/>
          <a:ext cx="5078649" cy="366552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872044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2206605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</a:tblGrid>
              <a:tr h="304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13118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Leche entera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fluida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lts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Leche entera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polvo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Crema de leche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1600 (1,6 kg)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común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(0,5 gr</a:t>
                      </a:r>
                    </a:p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litro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gr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Mascarpone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</a:t>
                      </a:r>
                      <a:r>
                        <a:rPr lang="en-US" sz="1800" b="0" i="0" kern="120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olvo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295572"/>
                  </a:ext>
                </a:extLst>
              </a:tr>
              <a:tr h="298648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Queso crema (sin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690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Azúcar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 (1,4 kg)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5623604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Mamón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almíbar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gotas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esencia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vainilla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6485067"/>
                  </a:ext>
                </a:extLst>
              </a:tr>
            </a:tbl>
          </a:graphicData>
        </a:graphic>
      </p:graphicFrame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F3AF4F25-C529-46B8-A9B3-9775F1D46428}"/>
              </a:ext>
            </a:extLst>
          </p:cNvPr>
          <p:cNvGrpSpPr/>
          <p:nvPr/>
        </p:nvGrpSpPr>
        <p:grpSpPr>
          <a:xfrm>
            <a:off x="9716588" y="2201678"/>
            <a:ext cx="1441713" cy="1441713"/>
            <a:chOff x="9716588" y="2268585"/>
            <a:chExt cx="1441713" cy="1441713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F40FB19E-2B0C-4443-9BE4-ECE30419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6588" y="2268585"/>
              <a:ext cx="1441713" cy="1441713"/>
            </a:xfrm>
            <a:prstGeom prst="rect">
              <a:avLst/>
            </a:prstGeom>
          </p:spPr>
        </p:pic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BA8056D9-0C4F-40B9-8886-D29EFB7BF207}"/>
                </a:ext>
              </a:extLst>
            </p:cNvPr>
            <p:cNvSpPr/>
            <p:nvPr/>
          </p:nvSpPr>
          <p:spPr>
            <a:xfrm>
              <a:off x="9744891" y="2299063"/>
              <a:ext cx="1371600" cy="1371600"/>
            </a:xfrm>
            <a:prstGeom prst="ellipse">
              <a:avLst/>
            </a:prstGeom>
            <a:noFill/>
            <a:ln w="63500">
              <a:solidFill>
                <a:srgbClr val="767C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9FC40E82-3414-472E-9B8D-B4D8703F3C15}"/>
              </a:ext>
            </a:extLst>
          </p:cNvPr>
          <p:cNvGrpSpPr/>
          <p:nvPr/>
        </p:nvGrpSpPr>
        <p:grpSpPr>
          <a:xfrm>
            <a:off x="9749022" y="3700655"/>
            <a:ext cx="1441713" cy="1441713"/>
            <a:chOff x="9749022" y="3711806"/>
            <a:chExt cx="1441713" cy="1441713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B30CC18-3928-47F5-868A-6F8D059E4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9022" y="3711806"/>
              <a:ext cx="1441713" cy="1441713"/>
            </a:xfrm>
            <a:prstGeom prst="rect">
              <a:avLst/>
            </a:prstGeom>
          </p:spPr>
        </p:pic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256F4EE2-18F9-4640-83BF-FB5B6E11565A}"/>
                </a:ext>
              </a:extLst>
            </p:cNvPr>
            <p:cNvSpPr/>
            <p:nvPr/>
          </p:nvSpPr>
          <p:spPr>
            <a:xfrm>
              <a:off x="9763476" y="3745004"/>
              <a:ext cx="1371600" cy="1371600"/>
            </a:xfrm>
            <a:prstGeom prst="ellipse">
              <a:avLst/>
            </a:prstGeom>
            <a:noFill/>
            <a:ln w="63500">
              <a:solidFill>
                <a:srgbClr val="767C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920B18F4-2B19-464E-9A25-A9E83D1963F6}"/>
              </a:ext>
            </a:extLst>
          </p:cNvPr>
          <p:cNvGrpSpPr/>
          <p:nvPr/>
        </p:nvGrpSpPr>
        <p:grpSpPr>
          <a:xfrm>
            <a:off x="9716400" y="5193263"/>
            <a:ext cx="1441713" cy="1441713"/>
            <a:chOff x="9716400" y="5168092"/>
            <a:chExt cx="1441713" cy="1441713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F453C85E-CADB-477D-A5E3-5FA306B64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6400" y="5168092"/>
              <a:ext cx="1441713" cy="1441713"/>
            </a:xfrm>
            <a:prstGeom prst="rect">
              <a:avLst/>
            </a:prstGeom>
          </p:spPr>
        </p:pic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1A908F99-0195-471B-B2C7-851352EE2CD0}"/>
                </a:ext>
              </a:extLst>
            </p:cNvPr>
            <p:cNvSpPr/>
            <p:nvPr/>
          </p:nvSpPr>
          <p:spPr>
            <a:xfrm>
              <a:off x="9782062" y="5202096"/>
              <a:ext cx="1371600" cy="1371600"/>
            </a:xfrm>
            <a:prstGeom prst="ellipse">
              <a:avLst/>
            </a:prstGeom>
            <a:noFill/>
            <a:ln w="63500">
              <a:solidFill>
                <a:srgbClr val="767C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419636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0BE1D88-6DB6-4510-9672-8F4EA76FF133}"/>
              </a:ext>
            </a:extLst>
          </p:cNvPr>
          <p:cNvGrpSpPr/>
          <p:nvPr/>
        </p:nvGrpSpPr>
        <p:grpSpPr>
          <a:xfrm>
            <a:off x="274559" y="1556951"/>
            <a:ext cx="3026280" cy="3141786"/>
            <a:chOff x="328245" y="1817076"/>
            <a:chExt cx="3071448" cy="318867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1532AB7-2C61-470C-9C36-1F770E1AC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46" t="923" r="-1146" b="36407"/>
            <a:stretch/>
          </p:blipFill>
          <p:spPr>
            <a:xfrm>
              <a:off x="363812" y="1856373"/>
              <a:ext cx="3035881" cy="3114211"/>
            </a:xfrm>
            <a:prstGeom prst="ellipse">
              <a:avLst/>
            </a:prstGeom>
            <a:effectLst>
              <a:outerShdw blurRad="63500" dist="63500" sx="102000" sy="102000" algn="ctr" rotWithShape="0">
                <a:srgbClr val="00878E">
                  <a:alpha val="40000"/>
                </a:srgbClr>
              </a:outerShdw>
            </a:effec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A69015EC-9F02-4019-82FF-BB4BABAD2912}"/>
                </a:ext>
              </a:extLst>
            </p:cNvPr>
            <p:cNvSpPr/>
            <p:nvPr/>
          </p:nvSpPr>
          <p:spPr>
            <a:xfrm>
              <a:off x="328245" y="1817076"/>
              <a:ext cx="3071447" cy="3188678"/>
            </a:xfrm>
            <a:prstGeom prst="ellipse">
              <a:avLst/>
            </a:prstGeom>
            <a:noFill/>
            <a:ln w="95250">
              <a:solidFill>
                <a:srgbClr val="F9A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563814" y="14919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Calafate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11275B-6A53-442F-B75B-D6BDD0A85EF9}"/>
              </a:ext>
            </a:extLst>
          </p:cNvPr>
          <p:cNvSpPr txBox="1"/>
          <p:nvPr/>
        </p:nvSpPr>
        <p:spPr>
          <a:xfrm>
            <a:off x="536879" y="4782065"/>
            <a:ext cx="261026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</a:rPr>
              <a:t>Eduardo García</a:t>
            </a:r>
          </a:p>
          <a:p>
            <a:pPr algn="ctr"/>
            <a:r>
              <a:rPr lang="es-ES" sz="2000" dirty="0">
                <a:solidFill>
                  <a:srgbClr val="6670A2"/>
                </a:solidFill>
              </a:rPr>
              <a:t>(Rio Gallegos)</a:t>
            </a:r>
          </a:p>
          <a:p>
            <a:pPr algn="ctr"/>
            <a:r>
              <a:rPr lang="es-ES" sz="2000" b="1" dirty="0">
                <a:solidFill>
                  <a:srgbClr val="6670A2"/>
                </a:solidFill>
              </a:rPr>
              <a:t>Sabores patagónicos</a:t>
            </a:r>
            <a:endParaRPr lang="es-AR" sz="2000" b="1" dirty="0">
              <a:solidFill>
                <a:srgbClr val="6670A2"/>
              </a:solidFill>
            </a:endParaRP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9B630CC2-95BB-4551-8125-8E5AD3BA8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428929"/>
              </p:ext>
            </p:extLst>
          </p:nvPr>
        </p:nvGraphicFramePr>
        <p:xfrm>
          <a:off x="4468326" y="2228013"/>
          <a:ext cx="5078649" cy="311688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906478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1385180">
                  <a:extLst>
                    <a:ext uri="{9D8B030D-6E8A-4147-A177-3AD203B41FA5}">
                      <a16:colId xmlns:a16="http://schemas.microsoft.com/office/drawing/2014/main" val="618858442"/>
                    </a:ext>
                  </a:extLst>
                </a:gridCol>
                <a:gridCol w="1786991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</a:tblGrid>
              <a:tr h="304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</a:rPr>
                        <a:t>INGREDIENTES</a:t>
                      </a:r>
                      <a:endParaRPr lang="en-US" sz="1800" b="1" kern="1200" dirty="0">
                        <a:solidFill>
                          <a:srgbClr val="6670A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</a:rPr>
                        <a:t>CANTIDAD</a:t>
                      </a:r>
                      <a:endParaRPr lang="en-US" sz="1800" b="1" kern="1200" dirty="0">
                        <a:solidFill>
                          <a:srgbClr val="6670A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</a:rPr>
                        <a:t>M.G</a:t>
                      </a:r>
                      <a:endParaRPr lang="en-US" sz="1800" b="1" kern="1200" dirty="0">
                        <a:solidFill>
                          <a:srgbClr val="6670A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13118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kern="1200" dirty="0">
                          <a:solidFill>
                            <a:srgbClr val="4A5276"/>
                          </a:solidFill>
                          <a:effectLst/>
                        </a:rPr>
                        <a:t>Agua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10,400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rgbClr val="4A5276"/>
                          </a:solidFill>
                          <a:effectLst/>
                        </a:rPr>
                        <a:t>32100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kern="1200" dirty="0" err="1">
                          <a:solidFill>
                            <a:srgbClr val="4A5276"/>
                          </a:solidFill>
                          <a:effectLst/>
                        </a:rPr>
                        <a:t>Azúcar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rgbClr val="4A5276"/>
                          </a:solidFill>
                          <a:effectLst/>
                        </a:rPr>
                        <a:t>5400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kern="1200" dirty="0" err="1">
                          <a:solidFill>
                            <a:srgbClr val="4A5276"/>
                          </a:solidFill>
                          <a:effectLst/>
                        </a:rPr>
                        <a:t>Glucosa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0,330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rgbClr val="4A5276"/>
                          </a:solidFill>
                          <a:effectLst/>
                        </a:rPr>
                        <a:t>900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kern="1200" dirty="0" err="1">
                          <a:solidFill>
                            <a:srgbClr val="4A5276"/>
                          </a:solidFill>
                          <a:effectLst/>
                        </a:rPr>
                        <a:t>Dextrosa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rgbClr val="4A5276"/>
                          </a:solidFill>
                          <a:effectLst/>
                        </a:rPr>
                        <a:t>3000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kern="1200" dirty="0">
                          <a:solidFill>
                            <a:srgbClr val="4A5276"/>
                          </a:solidFill>
                          <a:effectLst/>
                        </a:rPr>
                        <a:t>Leche entera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rgbClr val="4A5276"/>
                          </a:solidFill>
                          <a:effectLst/>
                        </a:rPr>
                        <a:t>8100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95572"/>
                  </a:ext>
                </a:extLst>
              </a:tr>
              <a:tr h="298648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kern="1200" dirty="0" err="1">
                          <a:solidFill>
                            <a:srgbClr val="4A5276"/>
                          </a:solidFill>
                          <a:effectLst/>
                        </a:rPr>
                        <a:t>Polvo</a:t>
                      </a:r>
                      <a:r>
                        <a:rPr lang="en-US" sz="1800" b="0" kern="1200" dirty="0">
                          <a:solidFill>
                            <a:srgbClr val="4A5276"/>
                          </a:solidFill>
                          <a:effectLst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rgbClr val="4A5276"/>
                          </a:solidFill>
                          <a:effectLst/>
                        </a:rPr>
                        <a:t>chantilly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rgbClr val="4A5276"/>
                          </a:solidFill>
                          <a:effectLst/>
                        </a:rPr>
                        <a:t>1200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690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kern="1200" dirty="0">
                          <a:solidFill>
                            <a:srgbClr val="4A5276"/>
                          </a:solidFill>
                          <a:effectLst/>
                        </a:rPr>
                        <a:t>Crema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rgbClr val="4A5276"/>
                          </a:solidFill>
                          <a:effectLst/>
                        </a:rPr>
                        <a:t>6600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6236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</a:rPr>
                        <a:t>Total:</a:t>
                      </a:r>
                      <a:endParaRPr lang="en-US" sz="1800" b="1" kern="1200" dirty="0">
                        <a:solidFill>
                          <a:srgbClr val="6670A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18800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</a:rPr>
                        <a:t>56400</a:t>
                      </a:r>
                      <a:endParaRPr lang="en-US" sz="1800" b="1" kern="1200" dirty="0">
                        <a:solidFill>
                          <a:srgbClr val="6670A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963937"/>
                  </a:ext>
                </a:extLst>
              </a:tr>
            </a:tbl>
          </a:graphicData>
        </a:graphic>
      </p:graphicFrame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101B69AC-929B-4B8F-918A-0D2E3653AD5D}"/>
              </a:ext>
            </a:extLst>
          </p:cNvPr>
          <p:cNvSpPr/>
          <p:nvPr/>
        </p:nvSpPr>
        <p:spPr>
          <a:xfrm>
            <a:off x="9816050" y="2861976"/>
            <a:ext cx="2066347" cy="211512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31"/>
            </a:stretch>
          </a:blipFill>
          <a:ln w="76200">
            <a:solidFill>
              <a:srgbClr val="767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022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0BE1D88-6DB6-4510-9672-8F4EA76FF133}"/>
              </a:ext>
            </a:extLst>
          </p:cNvPr>
          <p:cNvGrpSpPr/>
          <p:nvPr/>
        </p:nvGrpSpPr>
        <p:grpSpPr>
          <a:xfrm>
            <a:off x="274559" y="1556951"/>
            <a:ext cx="3026280" cy="3141786"/>
            <a:chOff x="328245" y="1817076"/>
            <a:chExt cx="3071448" cy="318867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1532AB7-2C61-470C-9C36-1F770E1AC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46" t="923" r="-1146" b="36407"/>
            <a:stretch/>
          </p:blipFill>
          <p:spPr>
            <a:xfrm>
              <a:off x="363812" y="1856373"/>
              <a:ext cx="3035881" cy="3114211"/>
            </a:xfrm>
            <a:prstGeom prst="ellipse">
              <a:avLst/>
            </a:prstGeom>
            <a:effectLst>
              <a:outerShdw blurRad="63500" dist="63500" sx="102000" sy="102000" algn="ctr" rotWithShape="0">
                <a:srgbClr val="00878E">
                  <a:alpha val="40000"/>
                </a:srgbClr>
              </a:outerShdw>
            </a:effec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A69015EC-9F02-4019-82FF-BB4BABAD2912}"/>
                </a:ext>
              </a:extLst>
            </p:cNvPr>
            <p:cNvSpPr/>
            <p:nvPr/>
          </p:nvSpPr>
          <p:spPr>
            <a:xfrm>
              <a:off x="328245" y="1817076"/>
              <a:ext cx="3071447" cy="3188678"/>
            </a:xfrm>
            <a:prstGeom prst="ellipse">
              <a:avLst/>
            </a:prstGeom>
            <a:noFill/>
            <a:ln w="95250">
              <a:solidFill>
                <a:srgbClr val="F9A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563814" y="14919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Salsa de Calafate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11275B-6A53-442F-B75B-D6BDD0A85EF9}"/>
              </a:ext>
            </a:extLst>
          </p:cNvPr>
          <p:cNvSpPr txBox="1"/>
          <p:nvPr/>
        </p:nvSpPr>
        <p:spPr>
          <a:xfrm>
            <a:off x="536879" y="4782065"/>
            <a:ext cx="261026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</a:rPr>
              <a:t>Eduardo García</a:t>
            </a:r>
          </a:p>
          <a:p>
            <a:pPr algn="ctr"/>
            <a:r>
              <a:rPr lang="es-ES" sz="2000" dirty="0">
                <a:solidFill>
                  <a:srgbClr val="6670A2"/>
                </a:solidFill>
              </a:rPr>
              <a:t>(Rio Gallegos)</a:t>
            </a:r>
          </a:p>
          <a:p>
            <a:pPr algn="ctr"/>
            <a:r>
              <a:rPr lang="es-ES" sz="2000" b="1" dirty="0">
                <a:solidFill>
                  <a:srgbClr val="6670A2"/>
                </a:solidFill>
              </a:rPr>
              <a:t>Sabores patagónicos</a:t>
            </a:r>
            <a:endParaRPr lang="es-AR" sz="2000" b="1" dirty="0">
              <a:solidFill>
                <a:srgbClr val="6670A2"/>
              </a:solidFill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graphicFrame>
        <p:nvGraphicFramePr>
          <p:cNvPr id="10" name="Table 18">
            <a:extLst>
              <a:ext uri="{FF2B5EF4-FFF2-40B4-BE49-F238E27FC236}">
                <a16:creationId xmlns:a16="http://schemas.microsoft.com/office/drawing/2014/main" id="{DDBADFF2-4910-4F44-BE4A-758E96A755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884707"/>
              </p:ext>
            </p:extLst>
          </p:nvPr>
        </p:nvGraphicFramePr>
        <p:xfrm>
          <a:off x="4468326" y="2228013"/>
          <a:ext cx="5078649" cy="242424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872044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2206605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</a:tblGrid>
              <a:tr h="304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13118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Pulpa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6,600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Azúcar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4,800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Pectina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0,050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Ácido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CÍtrico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0,050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295572"/>
                  </a:ext>
                </a:extLst>
              </a:tr>
              <a:tr h="298648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Glucosa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690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12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072D12-C053-4E3E-86AD-64705C4E2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33" y="620522"/>
            <a:ext cx="3274934" cy="9816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701D2B-2839-47C0-B23E-86E38EFF4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1" y="2482806"/>
            <a:ext cx="2107742" cy="2107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87312C-056C-44FA-82AF-35392DA74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61" y="2482806"/>
            <a:ext cx="2027242" cy="20272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F4F6F6-A70D-4DB5-9632-104BD4080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31" y="2482806"/>
            <a:ext cx="2107743" cy="21077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265289-1335-480C-A664-F41C02FAC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88" y="2376518"/>
            <a:ext cx="2225575" cy="22255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F95B5C-32F5-4211-BDB6-B3C9014747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713" y="2383639"/>
            <a:ext cx="2225575" cy="22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08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0BE1D88-6DB6-4510-9672-8F4EA76FF133}"/>
              </a:ext>
            </a:extLst>
          </p:cNvPr>
          <p:cNvGrpSpPr/>
          <p:nvPr/>
        </p:nvGrpSpPr>
        <p:grpSpPr>
          <a:xfrm>
            <a:off x="274559" y="1556951"/>
            <a:ext cx="3026280" cy="3141786"/>
            <a:chOff x="328245" y="1817076"/>
            <a:chExt cx="3071448" cy="318867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1532AB7-2C61-470C-9C36-1F770E1AC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95" t="31256" b="8961"/>
            <a:stretch/>
          </p:blipFill>
          <p:spPr>
            <a:xfrm>
              <a:off x="363812" y="1856373"/>
              <a:ext cx="3035881" cy="3114211"/>
            </a:xfrm>
            <a:prstGeom prst="ellipse">
              <a:avLst/>
            </a:prstGeom>
            <a:effectLst>
              <a:outerShdw blurRad="63500" dist="63500" sx="102000" sy="102000" algn="ctr" rotWithShape="0">
                <a:srgbClr val="00878E">
                  <a:alpha val="40000"/>
                </a:srgbClr>
              </a:outerShdw>
            </a:effec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A69015EC-9F02-4019-82FF-BB4BABAD2912}"/>
                </a:ext>
              </a:extLst>
            </p:cNvPr>
            <p:cNvSpPr/>
            <p:nvPr/>
          </p:nvSpPr>
          <p:spPr>
            <a:xfrm>
              <a:off x="328245" y="1817076"/>
              <a:ext cx="3071447" cy="3188678"/>
            </a:xfrm>
            <a:prstGeom prst="ellipse">
              <a:avLst/>
            </a:prstGeom>
            <a:noFill/>
            <a:ln w="95250">
              <a:solidFill>
                <a:srgbClr val="F9A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563814" y="14919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Dulce de Leche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11275B-6A53-442F-B75B-D6BDD0A85EF9}"/>
              </a:ext>
            </a:extLst>
          </p:cNvPr>
          <p:cNvSpPr txBox="1"/>
          <p:nvPr/>
        </p:nvSpPr>
        <p:spPr>
          <a:xfrm>
            <a:off x="495297" y="4782065"/>
            <a:ext cx="26934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 dirty="0">
                <a:solidFill>
                  <a:schemeClr val="bg1"/>
                </a:solidFill>
              </a:rPr>
              <a:t>Alejandro Maza</a:t>
            </a:r>
          </a:p>
          <a:p>
            <a:pPr algn="ctr"/>
            <a:r>
              <a:rPr lang="es-ES" sz="2000" dirty="0">
                <a:solidFill>
                  <a:srgbClr val="6670A2"/>
                </a:solidFill>
              </a:rPr>
              <a:t>(Pergamino)</a:t>
            </a:r>
          </a:p>
          <a:p>
            <a:pPr algn="ctr"/>
            <a:r>
              <a:rPr lang="es-ES" sz="2000" b="1" dirty="0">
                <a:solidFill>
                  <a:srgbClr val="6670A2"/>
                </a:solidFill>
              </a:rPr>
              <a:t>Sabores de la </a:t>
            </a:r>
          </a:p>
          <a:p>
            <a:pPr algn="ctr"/>
            <a:r>
              <a:rPr lang="es-ES" sz="2000" b="1" dirty="0">
                <a:solidFill>
                  <a:srgbClr val="6670A2"/>
                </a:solidFill>
              </a:rPr>
              <a:t>llanura pampeana</a:t>
            </a:r>
            <a:endParaRPr lang="es-AR" sz="2000" b="1" dirty="0">
              <a:solidFill>
                <a:srgbClr val="6670A2"/>
              </a:solidFill>
            </a:endParaRP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9B630CC2-95BB-4551-8125-8E5AD3BA8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06596"/>
              </p:ext>
            </p:extLst>
          </p:nvPr>
        </p:nvGraphicFramePr>
        <p:xfrm>
          <a:off x="4442200" y="2228013"/>
          <a:ext cx="5078649" cy="311688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872044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2206605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</a:tblGrid>
              <a:tr h="304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13118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Leche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fluida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entera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Dextrosa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Azúcar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E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Crema de leche 40% mg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295572"/>
                  </a:ext>
                </a:extLst>
              </a:tr>
              <a:tr h="298648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AR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DL Heladero Lácteo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690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DL Familiar</a:t>
                      </a: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5623604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</a:t>
                      </a:r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con </a:t>
                      </a:r>
                      <a:r>
                        <a:rPr lang="en-US" sz="1800" b="0" i="0" kern="1200" dirty="0" err="1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emulsionante</a:t>
                      </a:r>
                      <a:endParaRPr lang="en-US" sz="1800" b="0" i="0" kern="1200" dirty="0">
                        <a:solidFill>
                          <a:srgbClr val="4A527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b" latinLnBrk="0" hangingPunct="1"/>
                      <a:r>
                        <a:rPr lang="en-US" sz="1800" b="0" i="0" kern="1200" dirty="0">
                          <a:solidFill>
                            <a:srgbClr val="4A52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70</a:t>
                      </a:r>
                    </a:p>
                  </a:txBody>
                  <a:tcPr marL="18288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6485067"/>
                  </a:ext>
                </a:extLst>
              </a:tr>
            </a:tbl>
          </a:graphicData>
        </a:graphic>
      </p:graphicFrame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1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96343235-C799-4A1D-BB94-F46363842F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2972" t="73185" r="1942" b="4309"/>
          <a:stretch/>
        </p:blipFill>
        <p:spPr>
          <a:xfrm>
            <a:off x="0" y="0"/>
            <a:ext cx="3951684" cy="118403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469B119-31B9-4B19-9FB5-12630329B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76" y="1945488"/>
            <a:ext cx="5673979" cy="4912511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3F92B4AF-7DCF-4C6A-BFFA-B732EF81B239}"/>
              </a:ext>
            </a:extLst>
          </p:cNvPr>
          <p:cNvSpPr/>
          <p:nvPr/>
        </p:nvSpPr>
        <p:spPr>
          <a:xfrm>
            <a:off x="1488185" y="1321533"/>
            <a:ext cx="3026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solidFill>
                  <a:schemeClr val="bg1"/>
                </a:solidFill>
              </a:rPr>
              <a:t>www.menti.com</a:t>
            </a:r>
            <a:endParaRPr lang="es-ES_tradnl" sz="3200" b="1" dirty="0">
              <a:solidFill>
                <a:schemeClr val="bg1"/>
              </a:solidFill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94E6093-9199-444B-9245-2C429D8F3589}"/>
              </a:ext>
            </a:extLst>
          </p:cNvPr>
          <p:cNvSpPr txBox="1"/>
          <p:nvPr/>
        </p:nvSpPr>
        <p:spPr>
          <a:xfrm>
            <a:off x="2311845" y="3142163"/>
            <a:ext cx="13404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14667"/>
                </a:solidFill>
                <a:latin typeface="MentiText"/>
              </a:rPr>
              <a:t>6713 3807</a:t>
            </a:r>
            <a:endParaRPr lang="en-US" sz="2000" dirty="0">
              <a:solidFill>
                <a:srgbClr val="414667"/>
              </a:solidFill>
            </a:endParaRP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F1C682FC-BDF9-4619-BA11-FE401066A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9" y="148396"/>
            <a:ext cx="2086122" cy="625327"/>
          </a:xfrm>
          <a:prstGeom prst="rect">
            <a:avLst/>
          </a:prstGeom>
        </p:spPr>
      </p:pic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5368B22D-782D-4564-806B-AACD01DBD0C3}"/>
              </a:ext>
            </a:extLst>
          </p:cNvPr>
          <p:cNvSpPr/>
          <p:nvPr/>
        </p:nvSpPr>
        <p:spPr>
          <a:xfrm>
            <a:off x="5694187" y="1083076"/>
            <a:ext cx="3967090" cy="988427"/>
          </a:xfrm>
          <a:prstGeom prst="roundRect">
            <a:avLst>
              <a:gd name="adj" fmla="val 50000"/>
            </a:avLst>
          </a:prstGeom>
          <a:solidFill>
            <a:srgbClr val="F9A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000" b="1" dirty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rPr>
              <a:t>Encuesta de Satisfacción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1534475-5724-49B1-9D0B-A0577822E6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42568" b="28205"/>
          <a:stretch/>
        </p:blipFill>
        <p:spPr>
          <a:xfrm>
            <a:off x="8874369" y="1394055"/>
            <a:ext cx="3317631" cy="546394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A40A24-A705-254C-B4EC-DD52A6038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62" y="2382482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668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3DA8BEF4-8C14-495F-8766-4FCBADFF3C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49889" t="-19529" b="52656"/>
          <a:stretch/>
        </p:blipFill>
        <p:spPr>
          <a:xfrm rot="16200000">
            <a:off x="6761814" y="1427813"/>
            <a:ext cx="2895599" cy="7964773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F1CE692E-7BBF-4FC2-946F-1AC4A2408E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5165" t="-12082" b="53862"/>
          <a:stretch/>
        </p:blipFill>
        <p:spPr>
          <a:xfrm rot="16200000">
            <a:off x="7429502" y="2095500"/>
            <a:ext cx="2590799" cy="69342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69417CC3-E92B-4D06-9C54-FA4E7AC1D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1649" t="20473" b="21947"/>
          <a:stretch/>
        </p:blipFill>
        <p:spPr>
          <a:xfrm>
            <a:off x="0" y="0"/>
            <a:ext cx="3949601" cy="685800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74E0BE50-FA74-44B8-974F-5584F2CAD5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6374" t="20473" b="21947"/>
          <a:stretch/>
        </p:blipFill>
        <p:spPr>
          <a:xfrm>
            <a:off x="0" y="0"/>
            <a:ext cx="4254401" cy="6858000"/>
          </a:xfrm>
          <a:prstGeom prst="rect">
            <a:avLst/>
          </a:prstGeom>
        </p:spPr>
      </p:pic>
      <p:sp>
        <p:nvSpPr>
          <p:cNvPr id="24" name="Google Shape;356;p29">
            <a:extLst>
              <a:ext uri="{FF2B5EF4-FFF2-40B4-BE49-F238E27FC236}">
                <a16:creationId xmlns:a16="http://schemas.microsoft.com/office/drawing/2014/main" id="{3E6D72EE-A86E-4ADE-85B8-6CF575A3759D}"/>
              </a:ext>
            </a:extLst>
          </p:cNvPr>
          <p:cNvSpPr txBox="1">
            <a:spLocks/>
          </p:cNvSpPr>
          <p:nvPr/>
        </p:nvSpPr>
        <p:spPr>
          <a:xfrm>
            <a:off x="2286000" y="2214562"/>
            <a:ext cx="7610943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BAE3F0"/>
              </a:buClr>
              <a:buSzPts val="3200"/>
              <a:buFont typeface="Open Sans SemiBold"/>
              <a:buNone/>
            </a:pPr>
            <a:r>
              <a:rPr lang="es-AR" sz="5000" b="1" dirty="0">
                <a:solidFill>
                  <a:schemeClr val="bg1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GRACIAS POR PARTICIPAR</a:t>
            </a:r>
            <a:endParaRPr lang="es-AR" sz="5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5" name="Google Shape;358;p29">
            <a:extLst>
              <a:ext uri="{FF2B5EF4-FFF2-40B4-BE49-F238E27FC236}">
                <a16:creationId xmlns:a16="http://schemas.microsoft.com/office/drawing/2014/main" id="{3176D649-56F8-4B46-8E48-335451CAFC21}"/>
              </a:ext>
            </a:extLst>
          </p:cNvPr>
          <p:cNvGrpSpPr/>
          <p:nvPr/>
        </p:nvGrpSpPr>
        <p:grpSpPr>
          <a:xfrm>
            <a:off x="3505200" y="609600"/>
            <a:ext cx="5000881" cy="1119929"/>
            <a:chOff x="5043567" y="269871"/>
            <a:chExt cx="5060345" cy="1133245"/>
          </a:xfrm>
        </p:grpSpPr>
        <p:pic>
          <p:nvPicPr>
            <p:cNvPr id="26" name="Google Shape;359;p29" descr="Imagen que contiene objeto, reloj, grande, frente&#10;&#10;Descripción generada automáticamente">
              <a:extLst>
                <a:ext uri="{FF2B5EF4-FFF2-40B4-BE49-F238E27FC236}">
                  <a16:creationId xmlns:a16="http://schemas.microsoft.com/office/drawing/2014/main" id="{BB10D3A9-8D0C-4AB7-BDD4-FD3EB0650DE4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0667" y="269871"/>
              <a:ext cx="1133245" cy="11332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360;p2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80A05598-DEDC-4A5B-A3D6-3BD73C4EC0F8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3567" y="282687"/>
              <a:ext cx="3742014" cy="11204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Gráfico 27">
            <a:extLst>
              <a:ext uri="{FF2B5EF4-FFF2-40B4-BE49-F238E27FC236}">
                <a16:creationId xmlns:a16="http://schemas.microsoft.com/office/drawing/2014/main" id="{AE65C345-7EA1-4FFA-B022-63A81FCBB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3733800"/>
            <a:ext cx="11449050" cy="1457325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6774545A-2338-4C37-87F6-8D1133EA42B6}"/>
              </a:ext>
            </a:extLst>
          </p:cNvPr>
          <p:cNvSpPr txBox="1"/>
          <p:nvPr/>
        </p:nvSpPr>
        <p:spPr>
          <a:xfrm>
            <a:off x="1143000" y="2895600"/>
            <a:ext cx="10439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5897"/>
              </a:buClr>
              <a:buSzPts val="3900"/>
              <a:buFont typeface="Calibri"/>
              <a:buNone/>
            </a:pPr>
            <a:r>
              <a:rPr lang="es-ES" sz="4000" b="1" cap="none" dirty="0">
                <a:solidFill>
                  <a:srgbClr val="414667"/>
                </a:solidFill>
                <a:ea typeface="Calibri"/>
                <a:cs typeface="Calibri"/>
                <a:sym typeface="Calibri"/>
              </a:rPr>
              <a:t>LOS ESPERAMOS EN LA PRÓXIMA CHARLA</a:t>
            </a:r>
            <a:endParaRPr lang="es-ES" sz="4000" dirty="0">
              <a:solidFill>
                <a:srgbClr val="414667"/>
              </a:solidFill>
            </a:endParaRP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34B59212-228B-49CE-A5E6-65670DA131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220200" y="5857875"/>
            <a:ext cx="2971800" cy="1000125"/>
          </a:xfrm>
          <a:prstGeom prst="rect">
            <a:avLst/>
          </a:prstGeom>
        </p:spPr>
      </p:pic>
      <p:sp>
        <p:nvSpPr>
          <p:cNvPr id="31" name="Google Shape;96;p13">
            <a:extLst>
              <a:ext uri="{FF2B5EF4-FFF2-40B4-BE49-F238E27FC236}">
                <a16:creationId xmlns:a16="http://schemas.microsoft.com/office/drawing/2014/main" id="{E6E7320B-5A0D-422D-B254-D547F1B0B731}"/>
              </a:ext>
            </a:extLst>
          </p:cNvPr>
          <p:cNvSpPr txBox="1"/>
          <p:nvPr/>
        </p:nvSpPr>
        <p:spPr>
          <a:xfrm>
            <a:off x="9372600" y="6172200"/>
            <a:ext cx="1825313" cy="35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 b="0" i="0" u="none" strike="noStrike" cap="none" dirty="0">
                <a:solidFill>
                  <a:srgbClr val="F7AA27"/>
                </a:solidFill>
                <a:latin typeface="Calibri"/>
                <a:ea typeface="Calibri"/>
                <a:cs typeface="Calibri"/>
                <a:sym typeface="Calibri"/>
              </a:rPr>
              <a:t>Colabora en la organización del ciclo</a:t>
            </a:r>
            <a:endParaRPr sz="1400" dirty="0">
              <a:solidFill>
                <a:srgbClr val="F7AA27"/>
              </a:solidFill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B5DD50FF-9A91-47AB-8CEE-9CBECA8CAA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277600" y="6096000"/>
            <a:ext cx="458760" cy="457200"/>
          </a:xfrm>
          <a:prstGeom prst="rect">
            <a:avLst/>
          </a:prstGeom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0D91C9EC-793C-473E-AEF3-C88BF3DAEFE2}"/>
              </a:ext>
            </a:extLst>
          </p:cNvPr>
          <p:cNvGrpSpPr/>
          <p:nvPr/>
        </p:nvGrpSpPr>
        <p:grpSpPr>
          <a:xfrm>
            <a:off x="4572000" y="5583501"/>
            <a:ext cx="2702440" cy="644871"/>
            <a:chOff x="4572000" y="5583501"/>
            <a:chExt cx="2702440" cy="644871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73364479-BB44-4592-8313-009A2054C3AC}"/>
                </a:ext>
              </a:extLst>
            </p:cNvPr>
            <p:cNvSpPr/>
            <p:nvPr userDrawn="1"/>
          </p:nvSpPr>
          <p:spPr>
            <a:xfrm>
              <a:off x="5181600" y="5859040"/>
              <a:ext cx="2050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b="1" dirty="0">
                  <a:solidFill>
                    <a:schemeClr val="bg1"/>
                  </a:solidFill>
                </a:rPr>
                <a:t>+54 9 11 5595-2789</a:t>
              </a:r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471957EA-45C5-47E5-ACEC-F8A3861CBBFC}"/>
                </a:ext>
              </a:extLst>
            </p:cNvPr>
            <p:cNvSpPr/>
            <p:nvPr userDrawn="1"/>
          </p:nvSpPr>
          <p:spPr>
            <a:xfrm>
              <a:off x="5158924" y="5583501"/>
              <a:ext cx="21155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b="1" dirty="0" err="1">
                  <a:solidFill>
                    <a:schemeClr val="bg1"/>
                  </a:solidFill>
                </a:rPr>
                <a:t>Whastapp</a:t>
              </a:r>
              <a:r>
                <a:rPr lang="es-ES_tradnl" b="1" dirty="0">
                  <a:solidFill>
                    <a:schemeClr val="bg1"/>
                  </a:solidFill>
                </a:rPr>
                <a:t> AFADHYA</a:t>
              </a:r>
            </a:p>
          </p:txBody>
        </p:sp>
        <p:pic>
          <p:nvPicPr>
            <p:cNvPr id="36" name="Gráfico 35">
              <a:extLst>
                <a:ext uri="{FF2B5EF4-FFF2-40B4-BE49-F238E27FC236}">
                  <a16:creationId xmlns:a16="http://schemas.microsoft.com/office/drawing/2014/main" id="{259548F2-CDA3-44A1-8AF2-10F4ED5B36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4572000" y="5638800"/>
              <a:ext cx="544691" cy="544691"/>
            </a:xfrm>
            <a:prstGeom prst="rect">
              <a:avLst/>
            </a:prstGeom>
          </p:spPr>
        </p:pic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A794559-27D5-4FF3-95BE-570F22ED4EB0}"/>
              </a:ext>
            </a:extLst>
          </p:cNvPr>
          <p:cNvSpPr txBox="1"/>
          <p:nvPr/>
        </p:nvSpPr>
        <p:spPr>
          <a:xfrm>
            <a:off x="2053980" y="3737447"/>
            <a:ext cx="83058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>
                <a:solidFill>
                  <a:srgbClr val="414667"/>
                </a:solidFill>
                <a:ea typeface="Calibri"/>
                <a:cs typeface="Arial" panose="020B0604020202020204" pitchFamily="34" charset="0"/>
                <a:sym typeface="Calibri"/>
              </a:rPr>
              <a:t>Día 12/08 10:30 </a:t>
            </a:r>
            <a:r>
              <a:rPr lang="es-ES" sz="2500" dirty="0" err="1">
                <a:solidFill>
                  <a:srgbClr val="414667"/>
                </a:solidFill>
                <a:ea typeface="Calibri"/>
                <a:cs typeface="Arial" panose="020B0604020202020204" pitchFamily="34" charset="0"/>
                <a:sym typeface="Calibri"/>
              </a:rPr>
              <a:t>hs</a:t>
            </a:r>
            <a:endParaRPr lang="es-ES" sz="2500" dirty="0">
              <a:solidFill>
                <a:srgbClr val="414667"/>
              </a:solidFill>
              <a:ea typeface="Calibri"/>
              <a:cs typeface="Arial" panose="020B0604020202020204" pitchFamily="34" charset="0"/>
              <a:sym typeface="Calibri"/>
            </a:endParaRPr>
          </a:p>
          <a:p>
            <a:pPr lvl="1" algn="ctr">
              <a:spcBef>
                <a:spcPts val="600"/>
              </a:spcBef>
            </a:pPr>
            <a:r>
              <a:rPr lang="es-ES" sz="2800" b="1" noProof="1">
                <a:solidFill>
                  <a:srgbClr val="414667"/>
                </a:solidFill>
              </a:rPr>
              <a:t>“Retos de la empresa familiar. Ventajas, oportunidades de mejoras y desafíos”</a:t>
            </a:r>
          </a:p>
        </p:txBody>
      </p:sp>
    </p:spTree>
    <p:extLst>
      <p:ext uri="{BB962C8B-B14F-4D97-AF65-F5344CB8AC3E}">
        <p14:creationId xmlns:p14="http://schemas.microsoft.com/office/powerpoint/2010/main" val="124157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1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FEB2069B-7D37-40D6-8870-F18F57028425}"/>
              </a:ext>
            </a:extLst>
          </p:cNvPr>
          <p:cNvGrpSpPr/>
          <p:nvPr/>
        </p:nvGrpSpPr>
        <p:grpSpPr>
          <a:xfrm>
            <a:off x="0" y="-1"/>
            <a:ext cx="2366145" cy="1240971"/>
            <a:chOff x="0" y="-1"/>
            <a:chExt cx="2366145" cy="1240971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2F47FBF1-6C23-4B04-8D04-CA0851D7A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484" t="31299"/>
            <a:stretch/>
          </p:blipFill>
          <p:spPr>
            <a:xfrm>
              <a:off x="0" y="-1"/>
              <a:ext cx="2366145" cy="1240971"/>
            </a:xfrm>
            <a:prstGeom prst="rect">
              <a:avLst/>
            </a:prstGeom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74BC344E-9049-4C1C-BD37-135AF345E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32" y="160904"/>
              <a:ext cx="1784918" cy="535040"/>
            </a:xfrm>
            <a:prstGeom prst="rect">
              <a:avLst/>
            </a:prstGeom>
          </p:spPr>
        </p:pic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E3744730-064A-42B9-8927-4BC82B0CF6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3654" r="35476"/>
          <a:stretch/>
        </p:blipFill>
        <p:spPr>
          <a:xfrm>
            <a:off x="2" y="849086"/>
            <a:ext cx="2366146" cy="470262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78424D1-8341-4A25-9952-E328E9891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5105400"/>
            <a:ext cx="1752600" cy="17526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083E3B3-A267-4D8E-B78D-3859A77C8B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869680" y="5952610"/>
            <a:ext cx="3322320" cy="90539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57651DBC-6142-4EE3-AD73-C28CBDB80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617131" y="5952610"/>
            <a:ext cx="3322320" cy="90539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BE1ED024-C1FB-4BB2-B786-DFEA168E3161}"/>
              </a:ext>
            </a:extLst>
          </p:cNvPr>
          <p:cNvGrpSpPr/>
          <p:nvPr/>
        </p:nvGrpSpPr>
        <p:grpSpPr>
          <a:xfrm>
            <a:off x="3156502" y="1763483"/>
            <a:ext cx="3285327" cy="2227458"/>
            <a:chOff x="2551592" y="1763483"/>
            <a:chExt cx="3285327" cy="2227458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DD787461-99F9-4FA6-88CD-249E80B490B0}"/>
                </a:ext>
              </a:extLst>
            </p:cNvPr>
            <p:cNvGrpSpPr/>
            <p:nvPr/>
          </p:nvGrpSpPr>
          <p:grpSpPr>
            <a:xfrm>
              <a:off x="2551592" y="1763483"/>
              <a:ext cx="3285327" cy="2227458"/>
              <a:chOff x="2786724" y="574763"/>
              <a:chExt cx="3285327" cy="2227458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9FC6B11-EEFE-4D53-A4CC-A3DF4D38ECA2}"/>
                  </a:ext>
                </a:extLst>
              </p:cNvPr>
              <p:cNvSpPr txBox="1"/>
              <p:nvPr/>
            </p:nvSpPr>
            <p:spPr>
              <a:xfrm>
                <a:off x="2786724" y="1201783"/>
                <a:ext cx="3285327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2200" b="1" noProof="1">
                    <a:solidFill>
                      <a:srgbClr val="F6A927"/>
                    </a:solidFill>
                  </a:rPr>
                  <a:t>Heladeros  Argentinos </a:t>
                </a:r>
              </a:p>
              <a:p>
                <a:pPr algn="ctr"/>
                <a:r>
                  <a:rPr lang="es-AR" sz="2200" b="1" noProof="1">
                    <a:solidFill>
                      <a:srgbClr val="F6A927"/>
                    </a:solidFill>
                  </a:rPr>
                  <a:t>para el mundo.</a:t>
                </a:r>
                <a:br>
                  <a:rPr lang="es-AR" sz="2200" b="1" noProof="1">
                    <a:solidFill>
                      <a:srgbClr val="F6A927"/>
                    </a:solidFill>
                  </a:rPr>
                </a:br>
                <a:r>
                  <a:rPr lang="es-AR" noProof="1">
                    <a:solidFill>
                      <a:srgbClr val="F6A927"/>
                    </a:solidFill>
                  </a:rPr>
                  <a:t>Sabores de cada zona: Patagonia, Noroeste, Noreste y Pampa.</a:t>
                </a:r>
              </a:p>
              <a:p>
                <a:endParaRPr lang="es-AR" dirty="0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286392C-B057-43DF-85DB-422AE421016F}"/>
                  </a:ext>
                </a:extLst>
              </p:cNvPr>
              <p:cNvSpPr txBox="1"/>
              <p:nvPr/>
            </p:nvSpPr>
            <p:spPr>
              <a:xfrm>
                <a:off x="3141856" y="574763"/>
                <a:ext cx="128753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3500" b="1" dirty="0">
                    <a:solidFill>
                      <a:schemeClr val="bg1"/>
                    </a:solidFill>
                  </a:rPr>
                  <a:t>05/08</a:t>
                </a:r>
                <a:endParaRPr lang="es-AR" sz="35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C3DCCDF8-7832-4808-AF39-277879B8332E}"/>
                </a:ext>
              </a:extLst>
            </p:cNvPr>
            <p:cNvSpPr/>
            <p:nvPr/>
          </p:nvSpPr>
          <p:spPr>
            <a:xfrm>
              <a:off x="4274075" y="1839817"/>
              <a:ext cx="1025039" cy="451692"/>
            </a:xfrm>
            <a:prstGeom prst="roundRect">
              <a:avLst>
                <a:gd name="adj" fmla="val 50000"/>
              </a:avLst>
            </a:prstGeom>
            <a:solidFill>
              <a:srgbClr val="F6A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s-ES" sz="1600" b="1" dirty="0"/>
                <a:t>Charla </a:t>
              </a:r>
            </a:p>
            <a:p>
              <a:pPr algn="ctr">
                <a:lnSpc>
                  <a:spcPct val="80000"/>
                </a:lnSpc>
              </a:pPr>
              <a:r>
                <a:rPr lang="es-ES" sz="1600" b="1" dirty="0"/>
                <a:t>abierta</a:t>
              </a:r>
              <a:endParaRPr lang="es-AR" sz="1600" b="1" dirty="0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7E0AAD1F-9619-47F0-AED2-F205E2FED257}"/>
              </a:ext>
            </a:extLst>
          </p:cNvPr>
          <p:cNvGrpSpPr/>
          <p:nvPr/>
        </p:nvGrpSpPr>
        <p:grpSpPr>
          <a:xfrm>
            <a:off x="6148917" y="1759129"/>
            <a:ext cx="4391654" cy="2012015"/>
            <a:chOff x="4949145" y="570409"/>
            <a:chExt cx="4391654" cy="2012015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988B4C4-FE19-4FF7-AAEE-A39FA71DC244}"/>
                </a:ext>
              </a:extLst>
            </p:cNvPr>
            <p:cNvSpPr txBox="1"/>
            <p:nvPr/>
          </p:nvSpPr>
          <p:spPr>
            <a:xfrm>
              <a:off x="4949145" y="1197429"/>
              <a:ext cx="439165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spcBef>
                  <a:spcPts val="600"/>
                </a:spcBef>
              </a:pPr>
              <a:r>
                <a:rPr lang="es-ES" sz="2200" b="1" noProof="1">
                  <a:solidFill>
                    <a:srgbClr val="F6A927"/>
                  </a:solidFill>
                </a:rPr>
                <a:t>Retos de la empresa familiar. Ventajas, oportunidades de mejoras y desafíos.</a:t>
              </a:r>
            </a:p>
            <a:p>
              <a:endParaRPr lang="es-AR" dirty="0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3646D4B-E67F-4E04-A447-0D8C81671BC8}"/>
                </a:ext>
              </a:extLst>
            </p:cNvPr>
            <p:cNvSpPr txBox="1"/>
            <p:nvPr/>
          </p:nvSpPr>
          <p:spPr>
            <a:xfrm>
              <a:off x="6605453" y="570409"/>
              <a:ext cx="128753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500" b="1" dirty="0">
                  <a:solidFill>
                    <a:schemeClr val="bg1"/>
                  </a:solidFill>
                </a:rPr>
                <a:t>12/08</a:t>
              </a:r>
              <a:endParaRPr lang="es-AR" sz="3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7AB4091-C053-4F2F-80BF-7EFACB5C7B3F}"/>
              </a:ext>
            </a:extLst>
          </p:cNvPr>
          <p:cNvGrpSpPr/>
          <p:nvPr/>
        </p:nvGrpSpPr>
        <p:grpSpPr>
          <a:xfrm>
            <a:off x="3001925" y="3893064"/>
            <a:ext cx="3285327" cy="2012015"/>
            <a:chOff x="5444012" y="570409"/>
            <a:chExt cx="3285327" cy="2012015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095F57FD-AD9D-4DE8-AF2D-398926C67FFE}"/>
                </a:ext>
              </a:extLst>
            </p:cNvPr>
            <p:cNvSpPr txBox="1"/>
            <p:nvPr/>
          </p:nvSpPr>
          <p:spPr>
            <a:xfrm>
              <a:off x="5444012" y="1197429"/>
              <a:ext cx="32853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spcBef>
                  <a:spcPts val="600"/>
                </a:spcBef>
              </a:pPr>
              <a:r>
                <a:rPr lang="es-AR" sz="2200" b="1" noProof="1">
                  <a:solidFill>
                    <a:srgbClr val="F6A927"/>
                  </a:solidFill>
                </a:rPr>
                <a:t>Técnicas de Pastelería aplicadas a los Helados Artesanales</a:t>
              </a:r>
            </a:p>
            <a:p>
              <a:endParaRPr lang="es-AR" dirty="0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B6593F1-1830-4AB9-BB57-871637C9EE91}"/>
                </a:ext>
              </a:extLst>
            </p:cNvPr>
            <p:cNvSpPr txBox="1"/>
            <p:nvPr/>
          </p:nvSpPr>
          <p:spPr>
            <a:xfrm>
              <a:off x="6605453" y="570409"/>
              <a:ext cx="128753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500" b="1" dirty="0">
                  <a:solidFill>
                    <a:schemeClr val="bg1"/>
                  </a:solidFill>
                </a:rPr>
                <a:t>19/08</a:t>
              </a:r>
              <a:endParaRPr lang="es-AR" sz="3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275C532F-EAC9-4384-923D-FF0F209445E6}"/>
              </a:ext>
            </a:extLst>
          </p:cNvPr>
          <p:cNvGrpSpPr/>
          <p:nvPr/>
        </p:nvGrpSpPr>
        <p:grpSpPr>
          <a:xfrm>
            <a:off x="6923029" y="3875312"/>
            <a:ext cx="3322320" cy="1611905"/>
            <a:chOff x="2732197" y="574763"/>
            <a:chExt cx="3322320" cy="1611905"/>
          </a:xfrm>
        </p:grpSpPr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7C2A0B09-5EA1-4158-9160-2F9E54A0FBCF}"/>
                </a:ext>
              </a:extLst>
            </p:cNvPr>
            <p:cNvSpPr txBox="1"/>
            <p:nvPr/>
          </p:nvSpPr>
          <p:spPr>
            <a:xfrm>
              <a:off x="2732197" y="1201783"/>
              <a:ext cx="332232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200" b="1" noProof="1">
                  <a:solidFill>
                    <a:srgbClr val="F6A927"/>
                  </a:solidFill>
                </a:rPr>
                <a:t>Heladerías Sustentables</a:t>
              </a:r>
            </a:p>
            <a:p>
              <a:pPr algn="ctr"/>
              <a:r>
                <a:rPr lang="es-ES" noProof="1">
                  <a:solidFill>
                    <a:srgbClr val="F6A927"/>
                  </a:solidFill>
                </a:rPr>
                <a:t>Por dónde empiezo a aplicar una estrategia de triple impacto</a:t>
              </a:r>
              <a:endParaRPr lang="es-AR" dirty="0">
                <a:solidFill>
                  <a:srgbClr val="F6A927"/>
                </a:solidFill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00C44442-151B-4C7F-932F-709F52011E14}"/>
                </a:ext>
              </a:extLst>
            </p:cNvPr>
            <p:cNvSpPr txBox="1"/>
            <p:nvPr/>
          </p:nvSpPr>
          <p:spPr>
            <a:xfrm>
              <a:off x="3670665" y="574763"/>
              <a:ext cx="128753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500" b="1" dirty="0">
                  <a:solidFill>
                    <a:schemeClr val="bg1"/>
                  </a:solidFill>
                </a:rPr>
                <a:t>26/08</a:t>
              </a:r>
              <a:endParaRPr lang="es-AR" sz="3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67E4EF2-2B51-4EFF-A254-4672904D742C}"/>
              </a:ext>
            </a:extLst>
          </p:cNvPr>
          <p:cNvSpPr txBox="1"/>
          <p:nvPr/>
        </p:nvSpPr>
        <p:spPr>
          <a:xfrm>
            <a:off x="2253342" y="925677"/>
            <a:ext cx="947057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500" b="1" dirty="0">
                <a:solidFill>
                  <a:srgbClr val="F6A927"/>
                </a:solidFill>
                <a:latin typeface="Quicksand Bold" panose="02070303000000060000" pitchFamily="18" charset="77"/>
              </a:rPr>
              <a:t>WEBINARS SEMANALES – </a:t>
            </a:r>
            <a:r>
              <a:rPr lang="es-AR" sz="2500" b="1" dirty="0">
                <a:solidFill>
                  <a:schemeClr val="bg1"/>
                </a:solidFill>
                <a:latin typeface="Quicksand Bold" panose="02070303000000060000" pitchFamily="18" charset="77"/>
              </a:rPr>
              <a:t>Todos los jueves 10:30 a 12:30</a:t>
            </a:r>
          </a:p>
        </p:txBody>
      </p:sp>
    </p:spTree>
    <p:extLst>
      <p:ext uri="{BB962C8B-B14F-4D97-AF65-F5344CB8AC3E}">
        <p14:creationId xmlns:p14="http://schemas.microsoft.com/office/powerpoint/2010/main" val="2279009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1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FEB2069B-7D37-40D6-8870-F18F57028425}"/>
              </a:ext>
            </a:extLst>
          </p:cNvPr>
          <p:cNvGrpSpPr/>
          <p:nvPr/>
        </p:nvGrpSpPr>
        <p:grpSpPr>
          <a:xfrm>
            <a:off x="0" y="-1"/>
            <a:ext cx="2366145" cy="1240971"/>
            <a:chOff x="0" y="-1"/>
            <a:chExt cx="2366145" cy="1240971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2F47FBF1-6C23-4B04-8D04-CA0851D7A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484" t="31299"/>
            <a:stretch/>
          </p:blipFill>
          <p:spPr>
            <a:xfrm>
              <a:off x="0" y="-1"/>
              <a:ext cx="2366145" cy="1240971"/>
            </a:xfrm>
            <a:prstGeom prst="rect">
              <a:avLst/>
            </a:prstGeom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74BC344E-9049-4C1C-BD37-135AF345E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32" y="160904"/>
              <a:ext cx="1784918" cy="535040"/>
            </a:xfrm>
            <a:prstGeom prst="rect">
              <a:avLst/>
            </a:prstGeom>
          </p:spPr>
        </p:pic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E3744730-064A-42B9-8927-4BC82B0CF6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3654" r="35476"/>
          <a:stretch/>
        </p:blipFill>
        <p:spPr>
          <a:xfrm>
            <a:off x="2" y="849086"/>
            <a:ext cx="2366146" cy="470262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78424D1-8341-4A25-9952-E328E9891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5105400"/>
            <a:ext cx="1752600" cy="17526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083E3B3-A267-4D8E-B78D-3859A77C8B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869680" y="5952610"/>
            <a:ext cx="3322320" cy="90539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57651DBC-6142-4EE3-AD73-C28CBDB80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617131" y="5952610"/>
            <a:ext cx="3322320" cy="905390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B11A5013-21C4-48FE-8AED-B02C9FEF0986}"/>
              </a:ext>
            </a:extLst>
          </p:cNvPr>
          <p:cNvGrpSpPr/>
          <p:nvPr/>
        </p:nvGrpSpPr>
        <p:grpSpPr>
          <a:xfrm>
            <a:off x="6739597" y="3901346"/>
            <a:ext cx="3755067" cy="2088959"/>
            <a:chOff x="2308275" y="1763483"/>
            <a:chExt cx="3755067" cy="2088959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19A453EA-BC01-4451-9DB8-10F5BEE0EEBC}"/>
                </a:ext>
              </a:extLst>
            </p:cNvPr>
            <p:cNvGrpSpPr/>
            <p:nvPr/>
          </p:nvGrpSpPr>
          <p:grpSpPr>
            <a:xfrm>
              <a:off x="2308275" y="1763483"/>
              <a:ext cx="3755067" cy="2088959"/>
              <a:chOff x="2543407" y="574763"/>
              <a:chExt cx="3755067" cy="2088959"/>
            </a:xfrm>
          </p:grpSpPr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9B6294D7-9522-4E15-AE70-7A62FB857669}"/>
                  </a:ext>
                </a:extLst>
              </p:cNvPr>
              <p:cNvSpPr txBox="1"/>
              <p:nvPr/>
            </p:nvSpPr>
            <p:spPr>
              <a:xfrm>
                <a:off x="2543407" y="1201783"/>
                <a:ext cx="3755067" cy="146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>
                  <a:spcBef>
                    <a:spcPts val="600"/>
                  </a:spcBef>
                </a:pPr>
                <a:r>
                  <a:rPr lang="es-ES" sz="2200" b="1" noProof="1">
                    <a:solidFill>
                      <a:srgbClr val="F6A927"/>
                    </a:solidFill>
                  </a:rPr>
                  <a:t>Helado Italiano.</a:t>
                </a:r>
              </a:p>
              <a:p>
                <a:pPr marL="0" lvl="1" algn="ctr">
                  <a:spcBef>
                    <a:spcPts val="600"/>
                  </a:spcBef>
                </a:pPr>
                <a:r>
                  <a:rPr lang="es-ES" sz="2200" b="1" noProof="1">
                    <a:solidFill>
                      <a:srgbClr val="F6A927"/>
                    </a:solidFill>
                  </a:rPr>
                  <a:t>Tradición e historia </a:t>
                </a:r>
                <a:br>
                  <a:rPr lang="es-ES" sz="2200" b="1" noProof="1">
                    <a:solidFill>
                      <a:srgbClr val="F6A927"/>
                    </a:solidFill>
                  </a:rPr>
                </a:br>
                <a:r>
                  <a:rPr lang="es-ES" sz="2200" b="1" noProof="1">
                    <a:solidFill>
                      <a:srgbClr val="F6A927"/>
                    </a:solidFill>
                  </a:rPr>
                  <a:t>contada por los protagonistas</a:t>
                </a:r>
              </a:p>
              <a:p>
                <a:endParaRPr lang="es-AR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E1E25F5E-59F9-4DD1-AF6C-94A4F95D223C}"/>
                  </a:ext>
                </a:extLst>
              </p:cNvPr>
              <p:cNvSpPr txBox="1"/>
              <p:nvPr/>
            </p:nvSpPr>
            <p:spPr>
              <a:xfrm>
                <a:off x="3141856" y="574763"/>
                <a:ext cx="128753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3500" b="1" dirty="0">
                    <a:solidFill>
                      <a:schemeClr val="bg1"/>
                    </a:solidFill>
                  </a:rPr>
                  <a:t>23/09</a:t>
                </a:r>
                <a:endParaRPr lang="es-AR" sz="35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71E63093-BA4A-4A96-970B-279E175C6F10}"/>
                </a:ext>
              </a:extLst>
            </p:cNvPr>
            <p:cNvSpPr/>
            <p:nvPr/>
          </p:nvSpPr>
          <p:spPr>
            <a:xfrm>
              <a:off x="4274075" y="1839817"/>
              <a:ext cx="1025039" cy="451692"/>
            </a:xfrm>
            <a:prstGeom prst="roundRect">
              <a:avLst>
                <a:gd name="adj" fmla="val 50000"/>
              </a:avLst>
            </a:prstGeom>
            <a:solidFill>
              <a:srgbClr val="F6A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s-ES" sz="1600" b="1" dirty="0"/>
                <a:t>Charla </a:t>
              </a:r>
            </a:p>
            <a:p>
              <a:pPr algn="ctr">
                <a:lnSpc>
                  <a:spcPct val="80000"/>
                </a:lnSpc>
              </a:pPr>
              <a:r>
                <a:rPr lang="es-ES" sz="1600" b="1" dirty="0"/>
                <a:t>abierta</a:t>
              </a:r>
              <a:endParaRPr lang="es-AR" sz="1600" b="1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771A1894-894B-44C7-BDB5-3AAEA2706980}"/>
              </a:ext>
            </a:extLst>
          </p:cNvPr>
          <p:cNvGrpSpPr/>
          <p:nvPr/>
        </p:nvGrpSpPr>
        <p:grpSpPr>
          <a:xfrm>
            <a:off x="6597748" y="1763483"/>
            <a:ext cx="3755067" cy="1750404"/>
            <a:chOff x="2166426" y="1763483"/>
            <a:chExt cx="3755067" cy="1750404"/>
          </a:xfrm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4A3B934A-8BD6-465D-8C41-C96834FB7FAD}"/>
                </a:ext>
              </a:extLst>
            </p:cNvPr>
            <p:cNvGrpSpPr/>
            <p:nvPr/>
          </p:nvGrpSpPr>
          <p:grpSpPr>
            <a:xfrm>
              <a:off x="2166426" y="1763483"/>
              <a:ext cx="3755067" cy="1750404"/>
              <a:chOff x="2401558" y="574763"/>
              <a:chExt cx="3755067" cy="1750404"/>
            </a:xfrm>
          </p:grpSpPr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D4FD897F-27B4-414A-8F81-C885E6322CD6}"/>
                  </a:ext>
                </a:extLst>
              </p:cNvPr>
              <p:cNvSpPr txBox="1"/>
              <p:nvPr/>
            </p:nvSpPr>
            <p:spPr>
              <a:xfrm>
                <a:off x="2401558" y="1201783"/>
                <a:ext cx="3755067" cy="112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>
                  <a:spcBef>
                    <a:spcPts val="600"/>
                  </a:spcBef>
                </a:pPr>
                <a:r>
                  <a:rPr lang="es-AR" sz="2200" b="1" noProof="1">
                    <a:solidFill>
                      <a:srgbClr val="F6A927"/>
                    </a:solidFill>
                  </a:rPr>
                  <a:t>Postres helados. </a:t>
                </a:r>
              </a:p>
              <a:p>
                <a:pPr marL="0" lvl="1" algn="ctr">
                  <a:spcBef>
                    <a:spcPts val="600"/>
                  </a:spcBef>
                </a:pPr>
                <a:r>
                  <a:rPr lang="es-AR" sz="2200" b="1" noProof="1">
                    <a:solidFill>
                      <a:srgbClr val="F6A927"/>
                    </a:solidFill>
                  </a:rPr>
                  <a:t>Master Class</a:t>
                </a:r>
              </a:p>
              <a:p>
                <a:endParaRPr lang="es-AR" dirty="0"/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B2395129-3A2A-46B0-80F4-9F14F3A921E1}"/>
                  </a:ext>
                </a:extLst>
              </p:cNvPr>
              <p:cNvSpPr txBox="1"/>
              <p:nvPr/>
            </p:nvSpPr>
            <p:spPr>
              <a:xfrm>
                <a:off x="3141856" y="574763"/>
                <a:ext cx="128753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3500" b="1" dirty="0">
                    <a:solidFill>
                      <a:schemeClr val="bg1"/>
                    </a:solidFill>
                  </a:rPr>
                  <a:t>09/09</a:t>
                </a:r>
                <a:endParaRPr lang="es-AR" sz="35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EAC097E0-0C6E-43E3-8DE6-C5B4F49FC562}"/>
                </a:ext>
              </a:extLst>
            </p:cNvPr>
            <p:cNvSpPr/>
            <p:nvPr/>
          </p:nvSpPr>
          <p:spPr>
            <a:xfrm>
              <a:off x="4274075" y="1839817"/>
              <a:ext cx="1025039" cy="451692"/>
            </a:xfrm>
            <a:prstGeom prst="roundRect">
              <a:avLst>
                <a:gd name="adj" fmla="val 50000"/>
              </a:avLst>
            </a:prstGeom>
            <a:solidFill>
              <a:srgbClr val="F6A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s-ES" sz="1600" b="1" dirty="0"/>
                <a:t>Charla </a:t>
              </a:r>
            </a:p>
            <a:p>
              <a:pPr algn="ctr">
                <a:lnSpc>
                  <a:spcPct val="80000"/>
                </a:lnSpc>
              </a:pPr>
              <a:r>
                <a:rPr lang="es-ES" sz="1600" b="1" dirty="0"/>
                <a:t>abierta</a:t>
              </a:r>
              <a:endParaRPr lang="es-AR" sz="1600" b="1" dirty="0"/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7E5CA80-987F-49F8-8FA7-8287B39DA9F1}"/>
              </a:ext>
            </a:extLst>
          </p:cNvPr>
          <p:cNvSpPr txBox="1"/>
          <p:nvPr/>
        </p:nvSpPr>
        <p:spPr>
          <a:xfrm>
            <a:off x="2253342" y="925677"/>
            <a:ext cx="947057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500" b="1" dirty="0">
                <a:solidFill>
                  <a:srgbClr val="F6A927"/>
                </a:solidFill>
                <a:latin typeface="Quicksand Bold" panose="02070303000000060000" pitchFamily="18" charset="77"/>
              </a:rPr>
              <a:t>WEBINARS SEMANALES – </a:t>
            </a:r>
            <a:r>
              <a:rPr lang="es-AR" sz="2500" b="1" dirty="0">
                <a:solidFill>
                  <a:schemeClr val="bg1"/>
                </a:solidFill>
                <a:latin typeface="Quicksand Bold" panose="02070303000000060000" pitchFamily="18" charset="77"/>
              </a:rPr>
              <a:t>Todos los jueves 10:30 a 12:30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BC4EB4EE-096D-4A98-B1BD-2AE6152B601D}"/>
              </a:ext>
            </a:extLst>
          </p:cNvPr>
          <p:cNvGrpSpPr/>
          <p:nvPr/>
        </p:nvGrpSpPr>
        <p:grpSpPr>
          <a:xfrm>
            <a:off x="2785404" y="3893064"/>
            <a:ext cx="3727938" cy="1965848"/>
            <a:chOff x="5227491" y="570409"/>
            <a:chExt cx="3727938" cy="1965848"/>
          </a:xfrm>
        </p:grpSpPr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58DB4095-A7BE-4742-9255-D916BAFCD3EC}"/>
                </a:ext>
              </a:extLst>
            </p:cNvPr>
            <p:cNvSpPr txBox="1"/>
            <p:nvPr/>
          </p:nvSpPr>
          <p:spPr>
            <a:xfrm>
              <a:off x="5227491" y="1197429"/>
              <a:ext cx="3727938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>
                <a:spcBef>
                  <a:spcPts val="600"/>
                </a:spcBef>
              </a:pPr>
              <a:r>
                <a:rPr lang="es-AR" sz="2200" b="1" noProof="1">
                  <a:solidFill>
                    <a:srgbClr val="F6A927"/>
                  </a:solidFill>
                </a:rPr>
                <a:t>Recursos Humanos</a:t>
              </a:r>
            </a:p>
            <a:p>
              <a:pPr marL="0" lvl="1" algn="ctr">
                <a:spcBef>
                  <a:spcPts val="600"/>
                </a:spcBef>
              </a:pPr>
              <a:r>
                <a:rPr lang="es-ES" sz="1800" noProof="1">
                  <a:solidFill>
                    <a:srgbClr val="F6A927"/>
                  </a:solidFill>
                  <a:latin typeface="Quicksand Book" panose="02070303000000060000" pitchFamily="18" charset="77"/>
                </a:rPr>
                <a:t>Buenas prácticas para gestionar al personal en mi negocio.</a:t>
              </a:r>
              <a:endParaRPr lang="es-AR" b="1" noProof="1">
                <a:solidFill>
                  <a:srgbClr val="F6A927"/>
                </a:solidFill>
                <a:latin typeface="Quicksand Bold" panose="02070303000000060000" pitchFamily="18" charset="77"/>
              </a:endParaRPr>
            </a:p>
            <a:p>
              <a:endParaRPr lang="es-AR" dirty="0"/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B1670981-9A2F-4F3C-A57E-0632B941B0A6}"/>
                </a:ext>
              </a:extLst>
            </p:cNvPr>
            <p:cNvSpPr txBox="1"/>
            <p:nvPr/>
          </p:nvSpPr>
          <p:spPr>
            <a:xfrm>
              <a:off x="6605453" y="570409"/>
              <a:ext cx="128753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500" b="1" dirty="0">
                  <a:solidFill>
                    <a:schemeClr val="bg1"/>
                  </a:solidFill>
                </a:rPr>
                <a:t>16/09</a:t>
              </a:r>
              <a:endParaRPr lang="es-AR" sz="3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C6BEDBFD-B2B3-4F3B-BC3B-921049934C6D}"/>
              </a:ext>
            </a:extLst>
          </p:cNvPr>
          <p:cNvGrpSpPr/>
          <p:nvPr/>
        </p:nvGrpSpPr>
        <p:grpSpPr>
          <a:xfrm>
            <a:off x="2869810" y="1774872"/>
            <a:ext cx="3384618" cy="2088959"/>
            <a:chOff x="5403334" y="570409"/>
            <a:chExt cx="3384618" cy="2088959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52010091-CC8E-4BB3-B473-47AF6EDE3332}"/>
                </a:ext>
              </a:extLst>
            </p:cNvPr>
            <p:cNvSpPr txBox="1"/>
            <p:nvPr/>
          </p:nvSpPr>
          <p:spPr>
            <a:xfrm>
              <a:off x="5403334" y="1197429"/>
              <a:ext cx="3384618" cy="1461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>
                <a:spcBef>
                  <a:spcPts val="600"/>
                </a:spcBef>
              </a:pPr>
              <a:r>
                <a:rPr lang="es-ES" sz="2200" b="1" noProof="1">
                  <a:solidFill>
                    <a:srgbClr val="F6A927"/>
                  </a:solidFill>
                </a:rPr>
                <a:t>Bienestar emocional.</a:t>
              </a:r>
            </a:p>
            <a:p>
              <a:pPr marL="0" lvl="1" algn="ctr">
                <a:spcBef>
                  <a:spcPts val="600"/>
                </a:spcBef>
              </a:pPr>
              <a:r>
                <a:rPr lang="es-ES" sz="2200" b="1" noProof="1">
                  <a:solidFill>
                    <a:srgbClr val="F6A927"/>
                  </a:solidFill>
                </a:rPr>
                <a:t> Cómo favorecer la salud mental en la empresa</a:t>
              </a:r>
            </a:p>
            <a:p>
              <a:endParaRPr lang="es-AR" dirty="0"/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BA37CBB7-1390-4D84-8264-BC7EE09649D6}"/>
                </a:ext>
              </a:extLst>
            </p:cNvPr>
            <p:cNvSpPr txBox="1"/>
            <p:nvPr/>
          </p:nvSpPr>
          <p:spPr>
            <a:xfrm>
              <a:off x="6605453" y="570409"/>
              <a:ext cx="128753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500" b="1" dirty="0">
                  <a:solidFill>
                    <a:schemeClr val="bg1"/>
                  </a:solidFill>
                </a:rPr>
                <a:t>02/09</a:t>
              </a:r>
              <a:endParaRPr lang="es-AR" sz="35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653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4366E5-3E2F-4012-90AB-26F218A2B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151629"/>
            <a:ext cx="3371273" cy="1010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17556-A130-4918-8494-532607E9760D}"/>
              </a:ext>
            </a:extLst>
          </p:cNvPr>
          <p:cNvSpPr txBox="1"/>
          <p:nvPr/>
        </p:nvSpPr>
        <p:spPr>
          <a:xfrm>
            <a:off x="1810327" y="215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0BF01-89C2-463D-8599-4D644CECD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0" y="1708143"/>
            <a:ext cx="3182975" cy="3182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52D66-9704-4298-95D6-6BBC5D22591B}"/>
              </a:ext>
            </a:extLst>
          </p:cNvPr>
          <p:cNvSpPr txBox="1"/>
          <p:nvPr/>
        </p:nvSpPr>
        <p:spPr>
          <a:xfrm>
            <a:off x="3734914" y="2800988"/>
            <a:ext cx="7990072" cy="1893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Difusión de la campaña en radio y TV.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Difusión gráfica y vía pública.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Promoción de las heladerías a través de la web y redes sociales de AFADHYA.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Armado de mapa interactivo donde aparecerán todas las heladerías adheridas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con sus promociones correspondientes.</a:t>
            </a:r>
            <a:endParaRPr kumimoji="0" lang="es-A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5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17556-A130-4918-8494-532607E9760D}"/>
              </a:ext>
            </a:extLst>
          </p:cNvPr>
          <p:cNvSpPr txBox="1"/>
          <p:nvPr/>
        </p:nvSpPr>
        <p:spPr>
          <a:xfrm>
            <a:off x="1810327" y="215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7EEDB-76C7-42B4-9745-546D3287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151629"/>
            <a:ext cx="3371273" cy="101055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7A5B74E-B717-470B-9B03-1E615EAEC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8" y="1783076"/>
            <a:ext cx="3291847" cy="3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81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17556-A130-4918-8494-532607E9760D}"/>
              </a:ext>
            </a:extLst>
          </p:cNvPr>
          <p:cNvSpPr txBox="1"/>
          <p:nvPr/>
        </p:nvSpPr>
        <p:spPr>
          <a:xfrm>
            <a:off x="1810327" y="215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7EEDB-76C7-42B4-9745-546D3287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151629"/>
            <a:ext cx="3371273" cy="1010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982D8E-B97E-40D2-A97B-D31D6A83E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8" y="1570639"/>
            <a:ext cx="3291847" cy="3291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279EC-D2BF-49E4-BF19-F6C9D35B9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745">
            <a:off x="9296939" y="5603349"/>
            <a:ext cx="1242161" cy="17263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EF351A-BB4F-44D7-BACA-D4A4D38AD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5415">
            <a:off x="8477305" y="5335040"/>
            <a:ext cx="1309886" cy="181607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FF3971-C233-46EB-BE64-BD732BD585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932">
            <a:off x="7513634" y="4768677"/>
            <a:ext cx="1515531" cy="20960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BD278B9-D473-4F2E-B94C-F5C84A7C93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513">
            <a:off x="6431625" y="4249519"/>
            <a:ext cx="1558144" cy="21750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1EF5A9-756D-48C6-AB37-8D286A573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261">
            <a:off x="5431051" y="3432345"/>
            <a:ext cx="1776189" cy="246860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B34654C6-0BED-4FCD-BA8A-4079A3BBBF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8730">
            <a:off x="3706928" y="2571949"/>
            <a:ext cx="2094511" cy="292804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9C5262D-246F-45FF-8665-4B4A69804A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262495">
            <a:off x="9875314" y="3049683"/>
            <a:ext cx="1849749" cy="2498061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015CAF7-F96B-4FE2-A888-C088A3136D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29243">
            <a:off x="8670233" y="1961567"/>
            <a:ext cx="1928142" cy="268946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4ADB3F45-2482-4F36-B072-E4BEEEEB6F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3073">
            <a:off x="7066322" y="860966"/>
            <a:ext cx="2163124" cy="2951355"/>
          </a:xfrm>
          <a:prstGeom prst="rect">
            <a:avLst/>
          </a:prstGeom>
        </p:spPr>
      </p:pic>
      <p:pic>
        <p:nvPicPr>
          <p:cNvPr id="32" name="Imagen 31" descr="Pantalla de celular con mensaje publicado&#10;&#10;Descripción generada automáticamente con confianza baja">
            <a:extLst>
              <a:ext uri="{FF2B5EF4-FFF2-40B4-BE49-F238E27FC236}">
                <a16:creationId xmlns:a16="http://schemas.microsoft.com/office/drawing/2014/main" id="{6966F667-6C7E-4FCC-A915-8DE3709AD4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403098">
            <a:off x="5385959" y="29195"/>
            <a:ext cx="2236240" cy="311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62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17556-A130-4918-8494-532607E9760D}"/>
              </a:ext>
            </a:extLst>
          </p:cNvPr>
          <p:cNvSpPr txBox="1"/>
          <p:nvPr/>
        </p:nvSpPr>
        <p:spPr>
          <a:xfrm>
            <a:off x="1810327" y="215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7EEDB-76C7-42B4-9745-546D3287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151629"/>
            <a:ext cx="3371273" cy="1010559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EBE32122-AB11-4ECF-8C00-0B0E8E69A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7" y="1570641"/>
            <a:ext cx="3291845" cy="32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01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17556-A130-4918-8494-532607E9760D}"/>
              </a:ext>
            </a:extLst>
          </p:cNvPr>
          <p:cNvSpPr txBox="1"/>
          <p:nvPr/>
        </p:nvSpPr>
        <p:spPr>
          <a:xfrm>
            <a:off x="1810327" y="215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7EEDB-76C7-42B4-9745-546D3287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151629"/>
            <a:ext cx="3371273" cy="1010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0348DB-C6C2-4D0D-BAFF-747E6919C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2"/>
          <a:stretch/>
        </p:blipFill>
        <p:spPr>
          <a:xfrm>
            <a:off x="1439946" y="1285237"/>
            <a:ext cx="1949799" cy="164714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DB2A70-822F-486D-BF64-96A363E637F0}"/>
              </a:ext>
            </a:extLst>
          </p:cNvPr>
          <p:cNvSpPr txBox="1"/>
          <p:nvPr/>
        </p:nvSpPr>
        <p:spPr>
          <a:xfrm>
            <a:off x="258618" y="3078018"/>
            <a:ext cx="51801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Participamos en normativas de entes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nacionales.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Contacto y encuentros con diferentes  cámaras empresarias.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Reuniones gubernamentales a nivel nacional, provincial y en C.A.B.A.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Formamos parte de la Coordinadora de las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Industrias de Productos Alimenticios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(COPAL)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Acuerdo por tope de comisiones  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PedidosYa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(marzo a septiembre 2021)</a:t>
            </a:r>
          </a:p>
        </p:txBody>
      </p:sp>
    </p:spTree>
    <p:extLst>
      <p:ext uri="{BB962C8B-B14F-4D97-AF65-F5344CB8AC3E}">
        <p14:creationId xmlns:p14="http://schemas.microsoft.com/office/powerpoint/2010/main" val="27173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17556-A130-4918-8494-532607E9760D}"/>
              </a:ext>
            </a:extLst>
          </p:cNvPr>
          <p:cNvSpPr txBox="1"/>
          <p:nvPr/>
        </p:nvSpPr>
        <p:spPr>
          <a:xfrm>
            <a:off x="1810328" y="2152073"/>
            <a:ext cx="168560" cy="34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7EEDB-76C7-42B4-9745-546D3287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151629"/>
            <a:ext cx="3371273" cy="1010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8083EF-C613-4B4F-8E4E-E3FCFC156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08" y="2041238"/>
            <a:ext cx="2873662" cy="2873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2F4F31-BA67-43A7-9E92-681DA5E2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2041237"/>
            <a:ext cx="3260462" cy="2873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542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17556-A130-4918-8494-532607E9760D}"/>
              </a:ext>
            </a:extLst>
          </p:cNvPr>
          <p:cNvSpPr txBox="1"/>
          <p:nvPr/>
        </p:nvSpPr>
        <p:spPr>
          <a:xfrm>
            <a:off x="1810327" y="215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F7EEDB-76C7-42B4-9745-546D32877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9" y="151629"/>
            <a:ext cx="3371273" cy="101055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3F76C2A1-0826-498F-857E-13E1D916E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503" y="1918807"/>
            <a:ext cx="3576923" cy="357692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E7F8EE2-526B-4E22-987C-470FF58C723E}"/>
              </a:ext>
            </a:extLst>
          </p:cNvPr>
          <p:cNvSpPr txBox="1"/>
          <p:nvPr/>
        </p:nvSpPr>
        <p:spPr>
          <a:xfrm>
            <a:off x="2950806" y="2967335"/>
            <a:ext cx="4737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Casa Garrahan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 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Fundación Margarita Barrientos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Comedor Los Piletones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Merendero “Pies Descalzos” de Chaco 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n 22" descr="Un grupo de personas paradas en frente de una tienda&#10;&#10;Descripción generada automáticamente">
            <a:extLst>
              <a:ext uri="{FF2B5EF4-FFF2-40B4-BE49-F238E27FC236}">
                <a16:creationId xmlns:a16="http://schemas.microsoft.com/office/drawing/2014/main" id="{785706F6-2FE1-4753-B74A-E8DC1C501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2372">
            <a:off x="3802262" y="-5039"/>
            <a:ext cx="3977618" cy="2650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Imagen 26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BABD2092-41B8-41BF-8970-34475323B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69569">
            <a:off x="7447387" y="180287"/>
            <a:ext cx="2590389" cy="3453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8" name="Imagen 27" descr="Un grupo de niños posando para una foto&#10;&#10;Descripción generada automáticamente">
            <a:extLst>
              <a:ext uri="{FF2B5EF4-FFF2-40B4-BE49-F238E27FC236}">
                <a16:creationId xmlns:a16="http://schemas.microsoft.com/office/drawing/2014/main" id="{F7181775-41E8-4B50-80AE-118B12F5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71175">
            <a:off x="8217831" y="2169478"/>
            <a:ext cx="3796501" cy="2847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" name="Imagen 28" descr="Grupo de personas en una tienda&#10;&#10;Descripción generada automáticamente">
            <a:extLst>
              <a:ext uri="{FF2B5EF4-FFF2-40B4-BE49-F238E27FC236}">
                <a16:creationId xmlns:a16="http://schemas.microsoft.com/office/drawing/2014/main" id="{086AF7F3-7EA6-49B8-911C-0C1A15464B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67220">
            <a:off x="5014892" y="4140363"/>
            <a:ext cx="3860948" cy="2573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892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</TotalTime>
  <Words>571</Words>
  <Application>Microsoft Office PowerPoint</Application>
  <PresentationFormat>Panorámica</PresentationFormat>
  <Paragraphs>231</Paragraphs>
  <Slides>24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MentiText</vt:lpstr>
      <vt:lpstr>Open Sans</vt:lpstr>
      <vt:lpstr>Open Sans SemiBold</vt:lpstr>
      <vt:lpstr>Open Sans SemiBold</vt:lpstr>
      <vt:lpstr>Quicksand Bold</vt:lpstr>
      <vt:lpstr>Quicksand Book</vt:lpstr>
      <vt:lpstr>Tema de Office</vt:lpstr>
      <vt:lpstr>Office Theme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Charla Heladeros del Mundo</dc:title>
  <dc:creator>Andrea Bertone</dc:creator>
  <cp:lastModifiedBy>Usuario</cp:lastModifiedBy>
  <cp:revision>149</cp:revision>
  <dcterms:created xsi:type="dcterms:W3CDTF">2020-09-17T17:24:32Z</dcterms:created>
  <dcterms:modified xsi:type="dcterms:W3CDTF">2021-09-27T13:42:40Z</dcterms:modified>
</cp:coreProperties>
</file>