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2" r:id="rId3"/>
    <p:sldId id="257" r:id="rId4"/>
    <p:sldId id="264" r:id="rId5"/>
    <p:sldId id="256" r:id="rId6"/>
    <p:sldId id="265" r:id="rId7"/>
    <p:sldId id="307" r:id="rId8"/>
    <p:sldId id="266" r:id="rId9"/>
    <p:sldId id="267" r:id="rId10"/>
    <p:sldId id="268" r:id="rId11"/>
    <p:sldId id="269" r:id="rId12"/>
    <p:sldId id="274" r:id="rId13"/>
    <p:sldId id="277" r:id="rId14"/>
    <p:sldId id="271" r:id="rId15"/>
    <p:sldId id="272" r:id="rId16"/>
    <p:sldId id="275" r:id="rId17"/>
    <p:sldId id="311" r:id="rId18"/>
    <p:sldId id="270" r:id="rId19"/>
    <p:sldId id="285" r:id="rId20"/>
    <p:sldId id="287" r:id="rId21"/>
    <p:sldId id="308" r:id="rId22"/>
    <p:sldId id="299" r:id="rId23"/>
    <p:sldId id="288" r:id="rId24"/>
    <p:sldId id="310" r:id="rId25"/>
    <p:sldId id="300" r:id="rId26"/>
    <p:sldId id="301" r:id="rId27"/>
    <p:sldId id="302" r:id="rId28"/>
    <p:sldId id="304" r:id="rId29"/>
    <p:sldId id="305" r:id="rId30"/>
    <p:sldId id="306" r:id="rId31"/>
    <p:sldId id="261" r:id="rId3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F88"/>
    <a:srgbClr val="0AC7D6"/>
    <a:srgbClr val="F7AA27"/>
    <a:srgbClr val="4A5184"/>
    <a:srgbClr val="414667"/>
    <a:srgbClr val="09ABB7"/>
    <a:srgbClr val="09B2BF"/>
    <a:srgbClr val="D28508"/>
    <a:srgbClr val="767CA7"/>
    <a:srgbClr val="59DA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82471-6831-43B8-86E8-856CCE2BC458}" v="44" dt="2021-08-25T23:27:39.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5797" autoAdjust="0"/>
  </p:normalViewPr>
  <p:slideViewPr>
    <p:cSldViewPr>
      <p:cViewPr varScale="1">
        <p:scale>
          <a:sx n="59" d="100"/>
          <a:sy n="59" d="100"/>
        </p:scale>
        <p:origin x="85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0845AC-0616-4B96-B2EA-03A8E903DB80}" type="datetimeFigureOut">
              <a:rPr lang="es-AR" smtClean="0"/>
              <a:pPr/>
              <a:t>16/9/2021</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D873F-C094-40BC-A364-F42A5EA6472C}" type="slidenum">
              <a:rPr lang="es-AR" smtClean="0"/>
              <a:pPr/>
              <a:t>‹#›</a:t>
            </a:fld>
            <a:endParaRPr lang="es-AR"/>
          </a:p>
        </p:txBody>
      </p:sp>
    </p:spTree>
    <p:extLst>
      <p:ext uri="{BB962C8B-B14F-4D97-AF65-F5344CB8AC3E}">
        <p14:creationId xmlns:p14="http://schemas.microsoft.com/office/powerpoint/2010/main" val="306110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wikipedia.org/wiki/Confianz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30D873F-C094-40BC-A364-F42A5EA6472C}" type="slidenum">
              <a:rPr lang="es-AR" smtClean="0"/>
              <a:pPr/>
              <a:t>1</a:t>
            </a:fld>
            <a:endParaRPr lang="es-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s-AR" dirty="0"/>
              <a:t>Preguntamos: para qué damos feedback</a:t>
            </a:r>
          </a:p>
          <a:p>
            <a:r>
              <a:rPr lang="es-AR" dirty="0"/>
              <a:t>Lo primero es pensar ¿Para qué damos feedback?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s-AR" dirty="0"/>
              <a:t>Para mejorar, corregir errores, clarificar expectativas y reducir la incertidumbre, Potenciar el buen desempeño.</a:t>
            </a:r>
          </a:p>
          <a:p>
            <a:pPr marL="0" marR="0" lvl="0" indent="0" algn="l" defTabSz="914400" rtl="0" eaLnBrk="1" fontAlgn="auto" latinLnBrk="0" hangingPunct="1">
              <a:lnSpc>
                <a:spcPct val="100000"/>
              </a:lnSpc>
              <a:spcBef>
                <a:spcPts val="0"/>
              </a:spcBef>
              <a:spcAft>
                <a:spcPts val="0"/>
              </a:spcAft>
              <a:buClrTx/>
              <a:buSzTx/>
              <a:buFontTx/>
              <a:buNone/>
              <a:tabLst/>
              <a:defRPr/>
            </a:pPr>
            <a:r>
              <a:rPr lang="es-AR" dirty="0"/>
              <a:t>Fundamentalmente lo que buscamos es Empoderar a la otra persona (</a:t>
            </a:r>
            <a:r>
              <a:rPr lang="es-ES" sz="1200" b="0" i="0" u="none" strike="noStrike" kern="1200" dirty="0">
                <a:solidFill>
                  <a:schemeClr val="tx1"/>
                </a:solidFill>
                <a:effectLst/>
                <a:latin typeface="+mn-lt"/>
                <a:ea typeface="+mn-ea"/>
                <a:cs typeface="+mn-cs"/>
              </a:rPr>
              <a:t>Generalmente implica, en el beneficiario, el desarrollo de una </a:t>
            </a:r>
            <a:r>
              <a:rPr lang="es-ES" sz="1200" b="0" i="0" u="none" strike="noStrike" kern="1200" dirty="0">
                <a:solidFill>
                  <a:schemeClr val="tx1"/>
                </a:solidFill>
                <a:effectLst/>
                <a:latin typeface="+mn-lt"/>
                <a:ea typeface="+mn-ea"/>
                <a:cs typeface="+mn-cs"/>
                <a:hlinkClick r:id="rId3" tooltip="Confianza"/>
              </a:rPr>
              <a:t>confianza</a:t>
            </a:r>
            <a:r>
              <a:rPr lang="es-ES" sz="1200" b="0" i="0" u="none" strike="noStrike" kern="1200" dirty="0">
                <a:solidFill>
                  <a:schemeClr val="tx1"/>
                </a:solidFill>
                <a:effectLst/>
                <a:latin typeface="+mn-lt"/>
                <a:ea typeface="+mn-ea"/>
                <a:cs typeface="+mn-cs"/>
              </a:rPr>
              <a:t> en sus propias capacidades y acciones, junto con el acceso al control de los recursos), otorgarle la responsabilidad y la confianza de su desarrollo profesional y personal y favorecer el aprendizaje, la motivación y la confianza. Si no tenemos en cuenta estos aspectos, nuestro feedback no es constructivo.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Siempre tenemos que buscar en ultima instancia estos aspectos.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¿Cuándo dar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kern="1200" dirty="0">
                <a:solidFill>
                  <a:schemeClr val="tx1"/>
                </a:solidFill>
                <a:effectLst/>
                <a:latin typeface="+mn-lt"/>
                <a:ea typeface="+mn-ea"/>
                <a:cs typeface="+mn-cs"/>
              </a:rPr>
              <a:t>Siempre, no te lo guardes, pero ojo: un feedback a destiempo es preferible no darlo, porque puede ser más perjudicial. Por eso tiene que ser oportuno y frecuente</a:t>
            </a:r>
            <a:endParaRPr lang="es-AR" dirty="0"/>
          </a:p>
          <a:p>
            <a:endParaRPr lang="en-US" dirty="0"/>
          </a:p>
        </p:txBody>
      </p:sp>
      <p:sp>
        <p:nvSpPr>
          <p:cNvPr id="4" name="Slide Number Placeholder 3"/>
          <p:cNvSpPr>
            <a:spLocks noGrp="1"/>
          </p:cNvSpPr>
          <p:nvPr>
            <p:ph type="sldNum" sz="quarter" idx="5"/>
          </p:nvPr>
        </p:nvSpPr>
        <p:spPr/>
        <p:txBody>
          <a:bodyPr/>
          <a:lstStyle/>
          <a:p>
            <a:fld id="{3403D24F-40B7-4A57-B7A6-151B4B0BD237}" type="slidenum">
              <a:rPr lang="es-AR" smtClean="0"/>
              <a:pPr/>
              <a:t>12</a:t>
            </a:fld>
            <a:endParaRPr lang="es-AR"/>
          </a:p>
        </p:txBody>
      </p:sp>
    </p:spTree>
    <p:extLst>
      <p:ext uri="{BB962C8B-B14F-4D97-AF65-F5344CB8AC3E}">
        <p14:creationId xmlns:p14="http://schemas.microsoft.com/office/powerpoint/2010/main" val="2923565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dirty="0"/>
              <a:t>1) La preparación para una conversación de feedback puede ser tanto de quien tiene que dar feedback como de quien lo va a recibir.</a:t>
            </a:r>
          </a:p>
          <a:p>
            <a:pPr marL="0" marR="0" lvl="0" indent="0" algn="l" defTabSz="914400" rtl="0" eaLnBrk="1" fontAlgn="auto" latinLnBrk="0" hangingPunct="1">
              <a:lnSpc>
                <a:spcPct val="100000"/>
              </a:lnSpc>
              <a:spcBef>
                <a:spcPts val="0"/>
              </a:spcBef>
              <a:spcAft>
                <a:spcPts val="0"/>
              </a:spcAft>
              <a:buClrTx/>
              <a:buSzTx/>
              <a:buFontTx/>
              <a:buNone/>
              <a:tabLst/>
              <a:defRPr/>
            </a:pPr>
            <a:r>
              <a:rPr lang="es-AR" b="0" dirty="0"/>
              <a:t>Podemos invitar al colaborador a que se prepare, anticipándole el tema.</a:t>
            </a:r>
          </a:p>
          <a:p>
            <a:pPr marL="0" marR="0" lvl="0" indent="0" algn="l" defTabSz="914400" rtl="0" eaLnBrk="1" fontAlgn="auto" latinLnBrk="0" hangingPunct="1">
              <a:lnSpc>
                <a:spcPct val="100000"/>
              </a:lnSpc>
              <a:spcBef>
                <a:spcPts val="0"/>
              </a:spcBef>
              <a:spcAft>
                <a:spcPts val="0"/>
              </a:spcAft>
              <a:buClrTx/>
              <a:buSzTx/>
              <a:buFontTx/>
              <a:buNone/>
              <a:tabLst/>
              <a:defRPr/>
            </a:pPr>
            <a:r>
              <a:rPr lang="es-AR" b="0" dirty="0"/>
              <a:t>Una buena</a:t>
            </a:r>
            <a:r>
              <a:rPr lang="es-AR" b="0" baseline="0" dirty="0"/>
              <a:t> </a:t>
            </a:r>
            <a:r>
              <a:rPr lang="es-AR" b="0" baseline="0" dirty="0" err="1"/>
              <a:t>preparacion</a:t>
            </a:r>
            <a:r>
              <a:rPr lang="es-AR" b="0" baseline="0" dirty="0"/>
              <a:t> incluye reflexionar sobre: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AR" b="0" baseline="0" dirty="0"/>
              <a:t> cual es el </a:t>
            </a:r>
            <a:r>
              <a:rPr lang="es-AR" b="0" baseline="0" dirty="0" err="1"/>
              <a:t>proposito</a:t>
            </a:r>
            <a:r>
              <a:rPr lang="es-AR" b="0" baseline="0" dirty="0"/>
              <a:t> de esa </a:t>
            </a:r>
            <a:r>
              <a:rPr lang="es-AR" b="0" baseline="0" dirty="0" err="1"/>
              <a:t>conversacion</a:t>
            </a:r>
            <a:r>
              <a:rPr lang="es-AR" b="0" baseline="0" dirty="0"/>
              <a:t>, como quiero que sea, para que quiero tener esa </a:t>
            </a:r>
            <a:r>
              <a:rPr lang="es-AR" b="0" baseline="0" dirty="0" err="1"/>
              <a:t>conversacion</a:t>
            </a:r>
            <a:endParaRPr lang="es-AR" b="0" baseline="0"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AR" b="0" baseline="0" dirty="0"/>
              <a:t>Asegurarte que </a:t>
            </a:r>
            <a:r>
              <a:rPr lang="es-AR" b="0" baseline="0" dirty="0" err="1"/>
              <a:t>tenes</a:t>
            </a:r>
            <a:r>
              <a:rPr lang="es-AR" b="0" baseline="0" dirty="0"/>
              <a:t> el ok de la otra persona para darle el feedback, tener en cuenta sus fortalezas, pensar como quiero que la otra persona se sienta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AR" b="0" baseline="0" dirty="0"/>
              <a:t>Hechos concretos de lo que vas a hablar, no opiniones ni puntos de vistas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s-AR" b="0" baseline="0" dirty="0"/>
              <a:t>Pensar cuales son las emociones que se pueden poner en juego</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A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0" i="0" u="none" strike="noStrike" kern="1200" cap="none" dirty="0">
                <a:solidFill>
                  <a:schemeClr val="tx1"/>
                </a:solidFill>
                <a:effectLst/>
                <a:latin typeface="Arial"/>
                <a:ea typeface="Arial"/>
                <a:cs typeface="Arial"/>
                <a:sym typeface="Arial"/>
              </a:rPr>
              <a:t>Para acompañar a la otra persona en su crecimiento, para mejorar la relación, para agradecer o apreciar algo que el otro hizo, para criticarlo, para quejarse de algo, para satisfacer el ego dando una opinión sobre “como es el otro”, etc. Cuanto más clara esté la intención para vos, más adecuada es la forma del mensaje que vas a transmitir, y si lo </a:t>
            </a:r>
            <a:r>
              <a:rPr lang="es-AR" sz="1200" b="0" i="0" u="none" strike="noStrike" kern="1200" cap="none" dirty="0" err="1">
                <a:solidFill>
                  <a:schemeClr val="tx1"/>
                </a:solidFill>
                <a:effectLst/>
                <a:latin typeface="Arial"/>
                <a:ea typeface="Arial"/>
                <a:cs typeface="Arial"/>
                <a:sym typeface="Arial"/>
              </a:rPr>
              <a:t>clarificás</a:t>
            </a:r>
            <a:r>
              <a:rPr lang="es-AR" sz="1200" b="0" i="0" u="none" strike="noStrike" kern="1200" cap="none" dirty="0">
                <a:solidFill>
                  <a:schemeClr val="tx1"/>
                </a:solidFill>
                <a:effectLst/>
                <a:latin typeface="Arial"/>
                <a:ea typeface="Arial"/>
                <a:cs typeface="Arial"/>
                <a:sym typeface="Arial"/>
              </a:rPr>
              <a:t> a quién recibe el feedback, mayor será el impacto positivo! (siempre y cuando la intención no sea criticar o juzgar)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2)</a:t>
            </a:r>
            <a:r>
              <a:rPr lang="es-AR" sz="1200" b="1" i="0" u="none" strike="noStrike" cap="none" dirty="0">
                <a:solidFill>
                  <a:srgbClr val="941651"/>
                </a:solidFill>
                <a:latin typeface="Arial"/>
                <a:ea typeface="Arial"/>
                <a:cs typeface="Arial"/>
                <a:sym typeface="Arial"/>
              </a:rPr>
              <a:t> Preguntar para </a:t>
            </a:r>
            <a:r>
              <a:rPr lang="es-AR" sz="1200" b="1" i="0" u="none" strike="noStrike" cap="none" baseline="0" dirty="0">
                <a:solidFill>
                  <a:srgbClr val="941651"/>
                </a:solidFill>
                <a:latin typeface="Arial"/>
                <a:ea typeface="Arial"/>
                <a:cs typeface="Arial"/>
                <a:sym typeface="Arial"/>
              </a:rPr>
              <a:t> </a:t>
            </a:r>
            <a:r>
              <a:rPr lang="es-AR" sz="1200" b="1" i="0" u="none" strike="noStrike" cap="none" dirty="0">
                <a:solidFill>
                  <a:srgbClr val="941651"/>
                </a:solidFill>
                <a:latin typeface="Arial"/>
                <a:ea typeface="Arial"/>
                <a:cs typeface="Arial"/>
                <a:sym typeface="Arial"/>
              </a:rPr>
              <a:t>favorecer el</a:t>
            </a:r>
            <a:r>
              <a:rPr lang="es-AR" sz="1200" b="1" i="0" u="none" strike="noStrike" cap="none" baseline="0" dirty="0">
                <a:solidFill>
                  <a:srgbClr val="941651"/>
                </a:solidFill>
                <a:latin typeface="Arial"/>
                <a:ea typeface="Arial"/>
                <a:cs typeface="Arial"/>
                <a:sym typeface="Arial"/>
              </a:rPr>
              <a:t> </a:t>
            </a:r>
            <a:r>
              <a:rPr lang="es-AR" sz="1200" b="1" i="0" u="none" strike="noStrike" cap="none" dirty="0">
                <a:solidFill>
                  <a:srgbClr val="941651"/>
                </a:solidFill>
                <a:latin typeface="Arial"/>
                <a:ea typeface="Arial"/>
                <a:cs typeface="Arial"/>
                <a:sym typeface="Arial"/>
              </a:rPr>
              <a:t>aprendizaje y protagonismo: </a:t>
            </a:r>
            <a:r>
              <a:rPr lang="es-AR" sz="1200" dirty="0"/>
              <a:t>La prioridad no es que yo entienda, el objetivo es que la otra persona comprenda la situación, su impacto y encuentre los recursos para mejorar o para seguir desarrollándose.</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dirty="0"/>
              <a:t>Situación</a:t>
            </a:r>
          </a:p>
          <a:p>
            <a:pPr>
              <a:lnSpc>
                <a:spcPts val="1820"/>
              </a:lnSpc>
              <a:spcAft>
                <a:spcPts val="1200"/>
              </a:spcAft>
            </a:pPr>
            <a:r>
              <a:rPr lang="es-AR" sz="1200" dirty="0" err="1"/>
              <a:t>Ej</a:t>
            </a:r>
            <a:r>
              <a:rPr lang="es-AR" sz="1200" dirty="0"/>
              <a:t>: </a:t>
            </a:r>
            <a:r>
              <a:rPr lang="es-ES" sz="1200" dirty="0"/>
              <a:t>¿Qué </a:t>
            </a:r>
            <a:r>
              <a:rPr lang="es-ES" sz="1200" dirty="0" err="1"/>
              <a:t>pensás</a:t>
            </a:r>
            <a:r>
              <a:rPr lang="es-ES" sz="1200" dirty="0"/>
              <a:t> de la situación que te comento?</a:t>
            </a:r>
          </a:p>
          <a:p>
            <a:pPr>
              <a:lnSpc>
                <a:spcPts val="1820"/>
              </a:lnSpc>
              <a:spcAft>
                <a:spcPts val="1200"/>
              </a:spcAft>
            </a:pPr>
            <a:r>
              <a:rPr lang="es-ES" sz="1200" dirty="0"/>
              <a:t>En una escala del 1 al 10, ¿cómo te ves vos en relación a (el tema planteado)?</a:t>
            </a:r>
          </a:p>
          <a:p>
            <a:pPr>
              <a:lnSpc>
                <a:spcPts val="1820"/>
              </a:lnSpc>
              <a:spcAft>
                <a:spcPts val="1200"/>
              </a:spcAft>
            </a:pPr>
            <a:r>
              <a:rPr lang="es-ES" sz="1200" dirty="0"/>
              <a:t>¿Qué podrías hacer distinto para que ese número se aproxime al 10?</a:t>
            </a:r>
          </a:p>
          <a:p>
            <a:pPr>
              <a:lnSpc>
                <a:spcPts val="1820"/>
              </a:lnSpc>
              <a:spcAft>
                <a:spcPts val="1200"/>
              </a:spcAft>
            </a:pPr>
            <a:r>
              <a:rPr lang="es-ES" sz="1200" dirty="0"/>
              <a:t>¿Qué pudiste hacer hasta ahora?</a:t>
            </a:r>
          </a:p>
          <a:p>
            <a:pPr>
              <a:lnSpc>
                <a:spcPts val="1820"/>
              </a:lnSpc>
              <a:spcAft>
                <a:spcPts val="1200"/>
              </a:spcAft>
            </a:pPr>
            <a:r>
              <a:rPr lang="es-ES" sz="1200" dirty="0"/>
              <a:t>¿Cómo lo hiciste?</a:t>
            </a:r>
          </a:p>
          <a:p>
            <a:pPr>
              <a:lnSpc>
                <a:spcPts val="1820"/>
              </a:lnSpc>
              <a:spcAft>
                <a:spcPts val="1200"/>
              </a:spcAft>
            </a:pPr>
            <a:r>
              <a:rPr lang="es-ES" sz="1200" dirty="0"/>
              <a:t>¿De qué estás orgulloso?</a:t>
            </a:r>
          </a:p>
          <a:p>
            <a:pPr>
              <a:lnSpc>
                <a:spcPts val="1820"/>
              </a:lnSpc>
              <a:spcAft>
                <a:spcPts val="1200"/>
              </a:spcAft>
            </a:pPr>
            <a:r>
              <a:rPr lang="es-ES" sz="1200" dirty="0"/>
              <a:t>¿Qué no está funcionando?</a:t>
            </a:r>
          </a:p>
          <a:p>
            <a:pPr>
              <a:lnSpc>
                <a:spcPts val="1820"/>
              </a:lnSpc>
              <a:spcAft>
                <a:spcPts val="1200"/>
              </a:spcAft>
            </a:pPr>
            <a:r>
              <a:rPr lang="es-ES" sz="1200" dirty="0"/>
              <a:t>¿Con qué dificultades te encontraste?</a:t>
            </a:r>
          </a:p>
          <a:p>
            <a:pPr>
              <a:lnSpc>
                <a:spcPts val="1820"/>
              </a:lnSpc>
              <a:spcAft>
                <a:spcPts val="1200"/>
              </a:spcAft>
            </a:pPr>
            <a:r>
              <a:rPr lang="es-ES" sz="1200" dirty="0"/>
              <a:t>¿Cómo abordaste esas dificultades?</a:t>
            </a:r>
          </a:p>
          <a:p>
            <a:pPr>
              <a:lnSpc>
                <a:spcPts val="1820"/>
              </a:lnSpc>
              <a:spcAft>
                <a:spcPts val="1200"/>
              </a:spcAft>
            </a:pPr>
            <a:r>
              <a:rPr lang="es-ES" sz="1200" dirty="0"/>
              <a:t>¿Qué intestaste hasta ahora?</a:t>
            </a:r>
          </a:p>
          <a:p>
            <a:pPr>
              <a:lnSpc>
                <a:spcPts val="1820"/>
              </a:lnSpc>
              <a:spcAft>
                <a:spcPts val="1200"/>
              </a:spcAft>
            </a:pPr>
            <a:r>
              <a:rPr lang="es-ES" sz="1200" dirty="0"/>
              <a:t>¿Cuáles crees que pueden ser los factores que contribuyen o las causas fundamentales de esta situación?</a:t>
            </a:r>
          </a:p>
          <a:p>
            <a:pPr>
              <a:lnSpc>
                <a:spcPts val="1820"/>
              </a:lnSpc>
              <a:spcAft>
                <a:spcPts val="1200"/>
              </a:spcAft>
            </a:pPr>
            <a:r>
              <a:rPr lang="es-AR" sz="1200" b="1" dirty="0"/>
              <a:t>Impacto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¿Cuál crees que fue el impacto de…?</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aspectos </a:t>
            </a:r>
            <a:r>
              <a:rPr lang="es-ES" dirty="0" err="1">
                <a:solidFill>
                  <a:schemeClr val="tx1">
                    <a:lumMod val="75000"/>
                    <a:lumOff val="25000"/>
                  </a:schemeClr>
                </a:solidFill>
                <a:latin typeface="Calibri" panose="020F0502020204030204" pitchFamily="34" charset="0"/>
                <a:cs typeface="Calibri" panose="020F0502020204030204" pitchFamily="34" charset="0"/>
              </a:rPr>
              <a:t>podés</a:t>
            </a:r>
            <a:r>
              <a:rPr lang="es-ES" dirty="0">
                <a:solidFill>
                  <a:schemeClr val="tx1">
                    <a:lumMod val="75000"/>
                    <a:lumOff val="25000"/>
                  </a:schemeClr>
                </a:solidFill>
                <a:latin typeface="Calibri" panose="020F0502020204030204" pitchFamily="34" charset="0"/>
                <a:cs typeface="Calibri" panose="020F0502020204030204" pitchFamily="34" charset="0"/>
              </a:rPr>
              <a:t> controlar? ¿Cuáles no dependen de vos?</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¿Si pudieras hacerlo de nuevo ¿qué harías de otra manera?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 ¿Qué conductas cambiarías?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 ¿Qué te impidió lograr, superar…?</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¿Cómo podrían ayudarte tus fortalezas para resolver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¿Cómo lo superarías la próxima vez?</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¿A quién </a:t>
            </a:r>
            <a:r>
              <a:rPr lang="es-ES" dirty="0" err="1">
                <a:solidFill>
                  <a:schemeClr val="tx1">
                    <a:lumMod val="75000"/>
                    <a:lumOff val="25000"/>
                  </a:schemeClr>
                </a:solidFill>
                <a:latin typeface="Calibri" panose="020F0502020204030204" pitchFamily="34" charset="0"/>
                <a:cs typeface="Calibri" panose="020F0502020204030204" pitchFamily="34" charset="0"/>
              </a:rPr>
              <a:t>conocés</a:t>
            </a:r>
            <a:r>
              <a:rPr lang="es-ES" dirty="0">
                <a:solidFill>
                  <a:schemeClr val="tx1">
                    <a:lumMod val="75000"/>
                    <a:lumOff val="25000"/>
                  </a:schemeClr>
                </a:solidFill>
                <a:latin typeface="Calibri" panose="020F0502020204030204" pitchFamily="34" charset="0"/>
                <a:cs typeface="Calibri" panose="020F0502020204030204" pitchFamily="34" charset="0"/>
              </a:rPr>
              <a:t> que sea bueno en esto?¿Qué haría esta persona?</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recursos/habilidades te ayudarían en esta situación?</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¿Pasaste por una situación así? ¿Cómo lo resolviste? ¿Qué podrías aplicar ahora? </a:t>
            </a:r>
          </a:p>
          <a:p>
            <a:pPr>
              <a:lnSpc>
                <a:spcPts val="1820"/>
              </a:lnSpc>
              <a:spcAft>
                <a:spcPts val="1200"/>
              </a:spcAft>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a:t>
            </a:r>
            <a:r>
              <a:rPr lang="en-US" sz="1200" dirty="0" err="1"/>
              <a:t>Presentar</a:t>
            </a:r>
            <a:r>
              <a:rPr lang="en-US" sz="1200" dirty="0"/>
              <a:t> </a:t>
            </a:r>
            <a:r>
              <a:rPr lang="en-US" sz="1200" dirty="0" err="1"/>
              <a:t>el</a:t>
            </a:r>
            <a:r>
              <a:rPr lang="en-US" sz="1200" dirty="0"/>
              <a:t> feedback: </a:t>
            </a:r>
            <a:r>
              <a:rPr lang="en-US" sz="1200" dirty="0" err="1"/>
              <a:t>Relgas</a:t>
            </a:r>
            <a:r>
              <a:rPr lang="en-US" sz="1200" dirty="0"/>
              <a:t> SCI </a:t>
            </a:r>
          </a:p>
          <a:p>
            <a:pPr marL="228600" indent="-228600">
              <a:buAutoNum type="arabicPeriod"/>
            </a:pPr>
            <a:r>
              <a:rPr lang="es-ES" sz="1200" b="0" i="0" u="none" strike="noStrike" kern="1200" cap="none" dirty="0">
                <a:solidFill>
                  <a:schemeClr val="tx1"/>
                </a:solidFill>
                <a:effectLst/>
                <a:latin typeface="Arial"/>
                <a:ea typeface="Arial"/>
                <a:cs typeface="Arial"/>
                <a:sym typeface="Arial"/>
              </a:rPr>
              <a:t>Situación</a:t>
            </a:r>
            <a:br>
              <a:rPr lang="es-ES" dirty="0"/>
            </a:br>
            <a:r>
              <a:rPr lang="es-ES" sz="1200" b="0" i="0" u="none" strike="noStrike" kern="1200" cap="none" dirty="0">
                <a:solidFill>
                  <a:schemeClr val="tx1"/>
                </a:solidFill>
                <a:effectLst/>
                <a:latin typeface="Arial"/>
                <a:ea typeface="Arial"/>
                <a:cs typeface="Arial"/>
                <a:sym typeface="Arial"/>
              </a:rPr>
              <a:t>Cuando proporciones feedback, primero defina el dónde y cuándo de la situación a la que se refiere. Esto pone la retroalimentación en contexto y le da a la otra persona un entorno específico como referencia.</a:t>
            </a:r>
            <a:br>
              <a:rPr lang="es-ES" dirty="0"/>
            </a:br>
            <a:r>
              <a:rPr lang="es-ES" sz="1200" b="0" i="0" u="none" strike="noStrike" kern="1200" cap="none" dirty="0">
                <a:solidFill>
                  <a:schemeClr val="tx1"/>
                </a:solidFill>
                <a:effectLst/>
                <a:latin typeface="Arial"/>
                <a:ea typeface="Arial"/>
                <a:cs typeface="Arial"/>
                <a:sym typeface="Arial"/>
              </a:rPr>
              <a:t>Por ejemplo:</a:t>
            </a:r>
            <a:br>
              <a:rPr lang="es-ES" dirty="0"/>
            </a:br>
            <a:r>
              <a:rPr lang="es-ES" sz="1200" b="0" i="0" u="none" strike="noStrike" kern="1200" cap="none" dirty="0">
                <a:solidFill>
                  <a:schemeClr val="tx1"/>
                </a:solidFill>
                <a:effectLst/>
                <a:latin typeface="Arial"/>
                <a:ea typeface="Arial"/>
                <a:cs typeface="Arial"/>
                <a:sym typeface="Arial"/>
              </a:rPr>
              <a:t>"Durante la reunión del equipo de ayer por la mañana, cuando dio su presentación ..."</a:t>
            </a:r>
            <a:br>
              <a:rPr lang="es-ES" dirty="0"/>
            </a:br>
            <a:r>
              <a:rPr lang="es-ES" sz="1200" b="0" i="0" u="none" strike="noStrike" kern="1200" cap="none" dirty="0">
                <a:solidFill>
                  <a:schemeClr val="tx1"/>
                </a:solidFill>
                <a:effectLst/>
                <a:latin typeface="Arial"/>
                <a:ea typeface="Arial"/>
                <a:cs typeface="Arial"/>
                <a:sym typeface="Arial"/>
              </a:rPr>
              <a:t>2. Comportamiento</a:t>
            </a:r>
            <a:br>
              <a:rPr lang="es-ES" dirty="0"/>
            </a:br>
            <a:r>
              <a:rPr lang="es-ES" sz="1200" b="0" i="0" u="none" strike="noStrike" kern="1200" cap="none" dirty="0">
                <a:solidFill>
                  <a:schemeClr val="tx1"/>
                </a:solidFill>
                <a:effectLst/>
                <a:latin typeface="Arial"/>
                <a:ea typeface="Arial"/>
                <a:cs typeface="Arial"/>
                <a:sym typeface="Arial"/>
              </a:rPr>
              <a:t>El siguiente paso es describir los comportamientos específicos que desea abordar. Esta es la parte más desafiante del proceso, porque debe comunicar solo los comportamientos que observó directamente.</a:t>
            </a:r>
          </a:p>
          <a:p>
            <a:pPr marL="228600" indent="-228600">
              <a:buAutoNum type="arabicPeriod"/>
            </a:pPr>
            <a:r>
              <a:rPr lang="es-ES" sz="1200" b="0" i="0" u="none" strike="noStrike" kern="1200" cap="none" dirty="0">
                <a:solidFill>
                  <a:schemeClr val="tx1"/>
                </a:solidFill>
                <a:effectLst/>
                <a:latin typeface="Arial"/>
                <a:ea typeface="Arial"/>
                <a:cs typeface="Arial"/>
                <a:sym typeface="Arial"/>
              </a:rPr>
              <a:t>No debe hacer suposiciones o juicios subjetivos sobre esos comportamientos. Estos podrían estar equivocados y esto socavará sus comentarios.</a:t>
            </a:r>
            <a:br>
              <a:rPr lang="es-ES" dirty="0"/>
            </a:br>
            <a:r>
              <a:rPr lang="es-ES" sz="1200" b="0" i="0" u="none" strike="noStrike" kern="1200" cap="none" dirty="0">
                <a:solidFill>
                  <a:schemeClr val="tx1"/>
                </a:solidFill>
                <a:effectLst/>
                <a:latin typeface="Arial"/>
                <a:ea typeface="Arial"/>
                <a:cs typeface="Arial"/>
                <a:sym typeface="Arial"/>
              </a:rPr>
              <a:t>Por ejemplo, si observó que un colega cometió errores en una presentación, no debe asumir que no se había preparado a fondo. Simplemente debe comentar que cometió errores e, idealmente, anotar cuáles fueron los errores.</a:t>
            </a:r>
            <a:br>
              <a:rPr lang="es-ES" dirty="0"/>
            </a:br>
            <a:r>
              <a:rPr lang="es-ES" sz="1200" b="0" i="0" u="none" strike="noStrike" kern="1200" cap="none" dirty="0">
                <a:solidFill>
                  <a:schemeClr val="tx1"/>
                </a:solidFill>
                <a:effectLst/>
                <a:latin typeface="Arial"/>
                <a:ea typeface="Arial"/>
                <a:cs typeface="Arial"/>
                <a:sym typeface="Arial"/>
              </a:rPr>
              <a:t>No confíe en los rumores, ya que pueden contener juicios subjetivos de otros. Nuevamente, esto podría socavar sus comentarios y poner en peligro su relación.</a:t>
            </a:r>
            <a:br>
              <a:rPr lang="es-ES" dirty="0"/>
            </a:br>
            <a:r>
              <a:rPr lang="es-ES" sz="1200" b="0" i="0" u="none" strike="noStrike" kern="1200" cap="none" dirty="0">
                <a:solidFill>
                  <a:schemeClr val="tx1"/>
                </a:solidFill>
                <a:effectLst/>
                <a:latin typeface="Arial"/>
                <a:ea typeface="Arial"/>
                <a:cs typeface="Arial"/>
                <a:sym typeface="Arial"/>
              </a:rPr>
              <a:t>Los ejemplos siguientes incluyen una descripción de los comportamientos específicos que quizás desee abordar:</a:t>
            </a:r>
            <a:br>
              <a:rPr lang="es-ES" dirty="0"/>
            </a:br>
            <a:r>
              <a:rPr lang="es-ES" sz="1200" b="0" i="0" u="none" strike="noStrike" kern="1200" cap="none" dirty="0">
                <a:solidFill>
                  <a:schemeClr val="tx1"/>
                </a:solidFill>
                <a:effectLst/>
                <a:latin typeface="Arial"/>
                <a:ea typeface="Arial"/>
                <a:cs typeface="Arial"/>
                <a:sym typeface="Arial"/>
              </a:rPr>
              <a:t>"Durante la reunión del equipo de ayer por la mañana, cuando dio su presentación, no estaba seguro acerca de dos de las diapositivas y sus cálculos de ventas eran incorrectos".</a:t>
            </a:r>
          </a:p>
          <a:p>
            <a:pPr marL="228600" indent="-228600">
              <a:buAutoNum type="arabicPeriod"/>
            </a:pPr>
            <a:r>
              <a:rPr lang="es-ES" sz="1200" b="0" i="0" u="none" strike="noStrike" kern="1200" cap="none" dirty="0">
                <a:solidFill>
                  <a:schemeClr val="tx1"/>
                </a:solidFill>
                <a:effectLst/>
                <a:latin typeface="Arial"/>
                <a:ea typeface="Arial"/>
                <a:cs typeface="Arial"/>
                <a:sym typeface="Arial"/>
              </a:rPr>
              <a:t>Trate de usar información medible en su descripción del comportamiento. Esto ayuda a garantizar que sus comentarios sean objetivos.</a:t>
            </a:r>
          </a:p>
          <a:p>
            <a:pPr algn="l">
              <a:lnSpc>
                <a:spcPts val="2000"/>
              </a:lnSpc>
            </a:pPr>
            <a:endParaRPr lang="es-ES" sz="1200" dirty="0">
              <a:solidFill>
                <a:schemeClr val="bg1"/>
              </a:solidFill>
            </a:endParaRPr>
          </a:p>
          <a:p>
            <a:pPr algn="l">
              <a:lnSpc>
                <a:spcPts val="2000"/>
              </a:lnSpc>
            </a:pPr>
            <a:r>
              <a:rPr lang="es-ES" sz="1200" dirty="0">
                <a:solidFill>
                  <a:schemeClr val="bg1"/>
                </a:solidFill>
              </a:rPr>
              <a:t>Nunca hablamos de cómo la otra persona ES.</a:t>
            </a:r>
            <a:r>
              <a:rPr lang="es-ES" sz="1200" baseline="0" dirty="0">
                <a:solidFill>
                  <a:schemeClr val="bg1"/>
                </a:solidFill>
              </a:rPr>
              <a:t> </a:t>
            </a:r>
            <a:r>
              <a:rPr lang="es-ES" sz="1200" dirty="0">
                <a:solidFill>
                  <a:schemeClr val="bg1"/>
                </a:solidFill>
              </a:rPr>
              <a:t>Refuerza la creencia de que una persona “es” de determinada forma, y no que siempre puede aprender y cambiar</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sz="1200" b="0" i="0" u="none" strike="noStrike" kern="1200" cap="none" dirty="0">
                <a:solidFill>
                  <a:schemeClr val="tx1"/>
                </a:solidFill>
                <a:effectLst/>
                <a:latin typeface="Arial"/>
                <a:ea typeface="Arial"/>
                <a:cs typeface="Arial"/>
                <a:sym typeface="Arial"/>
              </a:rPr>
              <a:t>Decirle a una persona: </a:t>
            </a:r>
            <a:r>
              <a:rPr lang="es-AR" sz="1200" b="0" i="0" u="none" strike="noStrike" kern="1200" cap="none" dirty="0" err="1">
                <a:solidFill>
                  <a:schemeClr val="tx1"/>
                </a:solidFill>
                <a:effectLst/>
                <a:latin typeface="Arial"/>
                <a:ea typeface="Arial"/>
                <a:cs typeface="Arial"/>
                <a:sym typeface="Arial"/>
              </a:rPr>
              <a:t>Sos</a:t>
            </a:r>
            <a:r>
              <a:rPr lang="es-AR" sz="1200" b="0" i="0" u="none" strike="noStrike" kern="1200" cap="none" dirty="0">
                <a:solidFill>
                  <a:schemeClr val="tx1"/>
                </a:solidFill>
                <a:effectLst/>
                <a:latin typeface="Arial"/>
                <a:ea typeface="Arial"/>
                <a:cs typeface="Arial"/>
                <a:sym typeface="Arial"/>
              </a:rPr>
              <a:t> una </a:t>
            </a:r>
            <a:r>
              <a:rPr lang="es-AR" sz="1200" b="0" i="0" u="none" strike="noStrike" kern="1200" cap="none" dirty="0" err="1">
                <a:solidFill>
                  <a:schemeClr val="tx1"/>
                </a:solidFill>
                <a:effectLst/>
                <a:latin typeface="Arial"/>
                <a:ea typeface="Arial"/>
                <a:cs typeface="Arial"/>
                <a:sym typeface="Arial"/>
              </a:rPr>
              <a:t>genia</a:t>
            </a:r>
            <a:r>
              <a:rPr lang="es-AR" sz="1200" b="0" i="0" u="none" strike="noStrike" kern="1200" cap="none" dirty="0">
                <a:solidFill>
                  <a:schemeClr val="tx1"/>
                </a:solidFill>
                <a:effectLst/>
                <a:latin typeface="Arial"/>
                <a:ea typeface="Arial"/>
                <a:cs typeface="Arial"/>
                <a:sym typeface="Arial"/>
              </a:rPr>
              <a:t>! </a:t>
            </a:r>
            <a:r>
              <a:rPr lang="es-AR" sz="1200" b="0" i="0" u="none" strike="noStrike" kern="1200" cap="none" dirty="0" err="1">
                <a:solidFill>
                  <a:schemeClr val="tx1"/>
                </a:solidFill>
                <a:effectLst/>
                <a:latin typeface="Arial"/>
                <a:ea typeface="Arial"/>
                <a:cs typeface="Arial"/>
                <a:sym typeface="Arial"/>
              </a:rPr>
              <a:t>Sos</a:t>
            </a:r>
            <a:r>
              <a:rPr lang="es-AR" sz="1200" b="0" i="0" u="none" strike="noStrike" kern="1200" cap="none" dirty="0">
                <a:solidFill>
                  <a:schemeClr val="tx1"/>
                </a:solidFill>
                <a:effectLst/>
                <a:latin typeface="Arial"/>
                <a:ea typeface="Arial"/>
                <a:cs typeface="Arial"/>
                <a:sym typeface="Arial"/>
              </a:rPr>
              <a:t> brillante! </a:t>
            </a:r>
            <a:r>
              <a:rPr lang="es-AR" sz="1200" b="0" i="0" u="none" strike="noStrike" kern="1200" cap="none" dirty="0" err="1">
                <a:solidFill>
                  <a:schemeClr val="tx1"/>
                </a:solidFill>
                <a:effectLst/>
                <a:latin typeface="Arial"/>
                <a:ea typeface="Arial"/>
                <a:cs typeface="Arial"/>
                <a:sym typeface="Arial"/>
              </a:rPr>
              <a:t>Sos</a:t>
            </a:r>
            <a:r>
              <a:rPr lang="es-AR" sz="1200" b="0" i="0" u="none" strike="noStrike" kern="1200" cap="none" dirty="0">
                <a:solidFill>
                  <a:schemeClr val="tx1"/>
                </a:solidFill>
                <a:effectLst/>
                <a:latin typeface="Arial"/>
                <a:ea typeface="Arial"/>
                <a:cs typeface="Arial"/>
                <a:sym typeface="Arial"/>
              </a:rPr>
              <a:t> un desastre! puede servir para alimentar o golpear el ego, pero no </a:t>
            </a:r>
            <a:r>
              <a:rPr lang="es-AR" sz="1200" b="0" i="0" u="none" strike="noStrike" kern="1200" cap="none" dirty="0" err="1">
                <a:solidFill>
                  <a:schemeClr val="tx1"/>
                </a:solidFill>
                <a:effectLst/>
                <a:latin typeface="Arial"/>
                <a:ea typeface="Arial"/>
                <a:cs typeface="Arial"/>
                <a:sym typeface="Arial"/>
              </a:rPr>
              <a:t>proveé</a:t>
            </a:r>
            <a:r>
              <a:rPr lang="es-AR" sz="1200" b="0" i="0" u="none" strike="noStrike" kern="1200" cap="none" dirty="0">
                <a:solidFill>
                  <a:schemeClr val="tx1"/>
                </a:solidFill>
                <a:effectLst/>
                <a:latin typeface="Arial"/>
                <a:ea typeface="Arial"/>
                <a:cs typeface="Arial"/>
                <a:sym typeface="Arial"/>
              </a:rPr>
              <a:t> ninguna información concreta para que la persona identifique que es lo que el otro está valorando positiva o negativamente. Ser “una persona poco comprometida” o “de pocas luces” son solo opiniones que tiene una persona sobre otra y no suman a su proceso de aprendizaje. Distinto es decir: “me pareció brillante tu idea de hacer </a:t>
            </a:r>
            <a:r>
              <a:rPr lang="es-AR" sz="1200" b="0" i="0" u="none" strike="noStrike" kern="1200" cap="none" dirty="0" err="1">
                <a:solidFill>
                  <a:schemeClr val="tx1"/>
                </a:solidFill>
                <a:effectLst/>
                <a:latin typeface="Arial"/>
                <a:ea typeface="Arial"/>
                <a:cs typeface="Arial"/>
                <a:sym typeface="Arial"/>
              </a:rPr>
              <a:t>xx</a:t>
            </a:r>
            <a:r>
              <a:rPr lang="es-AR" sz="1200" b="0" i="0" u="none" strike="noStrike" kern="1200" cap="none" dirty="0">
                <a:solidFill>
                  <a:schemeClr val="tx1"/>
                </a:solidFill>
                <a:effectLst/>
                <a:latin typeface="Arial"/>
                <a:ea typeface="Arial"/>
                <a:cs typeface="Arial"/>
                <a:sym typeface="Arial"/>
              </a:rPr>
              <a:t> porque </a:t>
            </a:r>
            <a:r>
              <a:rPr lang="es-AR" sz="1200" b="0" i="0" u="none" strike="noStrike" kern="1200" cap="none" dirty="0" err="1">
                <a:solidFill>
                  <a:schemeClr val="tx1"/>
                </a:solidFill>
                <a:effectLst/>
                <a:latin typeface="Arial"/>
                <a:ea typeface="Arial"/>
                <a:cs typeface="Arial"/>
                <a:sym typeface="Arial"/>
              </a:rPr>
              <a:t>xx</a:t>
            </a:r>
            <a:r>
              <a:rPr lang="es-AR" sz="1200" b="0" i="0" u="none" strike="noStrike" kern="1200" cap="none" dirty="0">
                <a:solidFill>
                  <a:schemeClr val="tx1"/>
                </a:solidFill>
                <a:effectLst/>
                <a:latin typeface="Arial"/>
                <a:ea typeface="Arial"/>
                <a:cs typeface="Arial"/>
                <a:sym typeface="Arial"/>
              </a:rPr>
              <a:t>”, “en mi opinión no </a:t>
            </a:r>
            <a:r>
              <a:rPr lang="es-AR" sz="1200" b="0" i="0" u="none" strike="noStrike" kern="1200" cap="none" dirty="0" err="1">
                <a:solidFill>
                  <a:schemeClr val="tx1"/>
                </a:solidFill>
                <a:effectLst/>
                <a:latin typeface="Arial"/>
                <a:ea typeface="Arial"/>
                <a:cs typeface="Arial"/>
                <a:sym typeface="Arial"/>
              </a:rPr>
              <a:t>fué</a:t>
            </a:r>
            <a:r>
              <a:rPr lang="es-AR" sz="1200" b="0" i="0" u="none" strike="noStrike" kern="1200" cap="none" dirty="0">
                <a:solidFill>
                  <a:schemeClr val="tx1"/>
                </a:solidFill>
                <a:effectLst/>
                <a:latin typeface="Arial"/>
                <a:ea typeface="Arial"/>
                <a:cs typeface="Arial"/>
                <a:sym typeface="Arial"/>
              </a:rPr>
              <a:t> satisfactorio tu informe dado que habíamos definido que </a:t>
            </a:r>
            <a:r>
              <a:rPr lang="es-AR" sz="1200" b="0" i="0" u="none" strike="noStrike" kern="1200" cap="none" dirty="0" err="1">
                <a:solidFill>
                  <a:schemeClr val="tx1"/>
                </a:solidFill>
                <a:effectLst/>
                <a:latin typeface="Arial"/>
                <a:ea typeface="Arial"/>
                <a:cs typeface="Arial"/>
                <a:sym typeface="Arial"/>
              </a:rPr>
              <a:t>xx</a:t>
            </a:r>
            <a:r>
              <a:rPr lang="es-AR" sz="1200" b="0" i="0" u="none" strike="noStrike" kern="1200" cap="none" dirty="0">
                <a:solidFill>
                  <a:schemeClr val="tx1"/>
                </a:solidFill>
                <a:effectLst/>
                <a:latin typeface="Arial"/>
                <a:ea typeface="Arial"/>
                <a:cs typeface="Arial"/>
                <a:sym typeface="Arial"/>
              </a:rPr>
              <a:t> y eso no se cumplió”. Allí hay hechos concretos que le permiten observar al otro en que se basa esa opinión. Para que el feedback sume al aprendizaje necesita ser específico y no solo un juicio de valor. Sumado a eso, el hecho de poner etiquetas “inteligente” “creativo” “poco avivado” solo refuerza la mentalidad fija (Carol </a:t>
            </a:r>
            <a:r>
              <a:rPr lang="es-AR" sz="1200" b="0" i="0" u="none" strike="noStrike" kern="1200" cap="none" dirty="0" err="1">
                <a:solidFill>
                  <a:schemeClr val="tx1"/>
                </a:solidFill>
                <a:effectLst/>
                <a:latin typeface="Arial"/>
                <a:ea typeface="Arial"/>
                <a:cs typeface="Arial"/>
                <a:sym typeface="Arial"/>
              </a:rPr>
              <a:t>Dweck</a:t>
            </a:r>
            <a:r>
              <a:rPr lang="es-AR" sz="1200" b="0" i="0" u="none" strike="noStrike" kern="1200" cap="none" dirty="0">
                <a:solidFill>
                  <a:schemeClr val="tx1"/>
                </a:solidFill>
                <a:effectLst/>
                <a:latin typeface="Arial"/>
                <a:ea typeface="Arial"/>
                <a:cs typeface="Arial"/>
                <a:sym typeface="Arial"/>
              </a:rPr>
              <a:t>), es decir la creencia de que una persona “es” de determinada forma, y no que siempre puede aprender y cambiar (mentalidad de crecimiento).</a:t>
            </a:r>
            <a:endParaRPr lang="en-US" sz="1200" b="0" i="0" u="none" strike="noStrike" kern="1200" cap="none" dirty="0">
              <a:solidFill>
                <a:schemeClr val="tx1"/>
              </a:solidFill>
              <a:effectLst/>
              <a:latin typeface="Arial"/>
              <a:ea typeface="Arial"/>
              <a:cs typeface="Arial"/>
              <a:sym typeface="Arial"/>
            </a:endParaRPr>
          </a:p>
          <a:p>
            <a:pPr marL="228600" indent="-228600">
              <a:buAutoNum type="arabicPeriod"/>
            </a:pPr>
            <a:endParaRPr lang="es-ES_trad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Acordar</a:t>
            </a:r>
            <a:r>
              <a:rPr lang="en-US" sz="1200" baseline="0" dirty="0"/>
              <a:t> </a:t>
            </a:r>
            <a:r>
              <a:rPr lang="en-US" sz="1200" baseline="0" dirty="0" err="1"/>
              <a:t>Acciones</a:t>
            </a:r>
            <a:r>
              <a:rPr lang="en-US" sz="1200" baseline="0" dirty="0"/>
              <a:t>: </a:t>
            </a:r>
            <a:r>
              <a:rPr lang="es-AR" sz="1200" dirty="0">
                <a:solidFill>
                  <a:srgbClr val="941651"/>
                </a:solidFill>
                <a:latin typeface="DK Lemon Yellow Sun" panose="02000000000000000000" pitchFamily="50" charset="0"/>
              </a:rPr>
              <a:t>Es importante que la acción sea definida por la otra persona para lograr compromiso y aprendizaje.</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dirty="0">
                <a:solidFill>
                  <a:srgbClr val="941651"/>
                </a:solidFill>
                <a:latin typeface="DK Lemon Yellow Sun" panose="02000000000000000000" pitchFamily="50" charset="0"/>
              </a:rPr>
              <a:t>Preguntas claves</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acciones específicas </a:t>
            </a:r>
            <a:r>
              <a:rPr lang="es-ES" dirty="0" err="1">
                <a:solidFill>
                  <a:schemeClr val="tx1">
                    <a:lumMod val="75000"/>
                    <a:lumOff val="25000"/>
                  </a:schemeClr>
                </a:solidFill>
                <a:latin typeface="Calibri" panose="020F0502020204030204" pitchFamily="34" charset="0"/>
                <a:cs typeface="Calibri" panose="020F0502020204030204" pitchFamily="34" charset="0"/>
              </a:rPr>
              <a:t>podés</a:t>
            </a:r>
            <a:r>
              <a:rPr lang="es-ES" dirty="0">
                <a:solidFill>
                  <a:schemeClr val="tx1">
                    <a:lumMod val="75000"/>
                    <a:lumOff val="25000"/>
                  </a:schemeClr>
                </a:solidFill>
                <a:latin typeface="Calibri" panose="020F0502020204030204" pitchFamily="34" charset="0"/>
                <a:cs typeface="Calibri" panose="020F0502020204030204" pitchFamily="34" charset="0"/>
              </a:rPr>
              <a:t> realizar durante la próxima semana o el próximo mes?</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apoyo necesitas? ¿De quién?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podría hacer yo para ayudarte?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¿Hay alguien más que podría ayudarte?</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Del 1 al 10 establece tu grado de compromiso con las acciones que decidiste?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te impide calificar con 10?</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¿Qué </a:t>
            </a:r>
            <a:r>
              <a:rPr lang="es-ES" dirty="0" err="1">
                <a:solidFill>
                  <a:schemeClr val="tx1">
                    <a:lumMod val="75000"/>
                    <a:lumOff val="25000"/>
                  </a:schemeClr>
                </a:solidFill>
                <a:latin typeface="Calibri" panose="020F0502020204030204" pitchFamily="34" charset="0"/>
                <a:cs typeface="Calibri" panose="020F0502020204030204" pitchFamily="34" charset="0"/>
              </a:rPr>
              <a:t>podés</a:t>
            </a:r>
            <a:r>
              <a:rPr lang="es-ES" dirty="0">
                <a:solidFill>
                  <a:schemeClr val="tx1">
                    <a:lumMod val="75000"/>
                    <a:lumOff val="25000"/>
                  </a:schemeClr>
                </a:solidFill>
                <a:latin typeface="Calibri" panose="020F0502020204030204" pitchFamily="34" charset="0"/>
                <a:cs typeface="Calibri" panose="020F0502020204030204" pitchFamily="34" charset="0"/>
              </a:rPr>
              <a:t> hacer para aumentar tu compromiso? </a:t>
            </a:r>
          </a:p>
          <a:p>
            <a:pPr marL="185738" indent="-185738">
              <a:lnSpc>
                <a:spcPts val="1820"/>
              </a:lnSpc>
              <a:spcAft>
                <a:spcPts val="1200"/>
              </a:spcAft>
              <a:buClr>
                <a:srgbClr val="941651"/>
              </a:buClr>
              <a:buFont typeface="Lucida Grande" panose="020B0600040502020204" pitchFamily="34" charset="0"/>
              <a:buChar char="✓"/>
            </a:pPr>
            <a:r>
              <a:rPr lang="es-ES" dirty="0">
                <a:solidFill>
                  <a:schemeClr val="tx1">
                    <a:lumMod val="75000"/>
                    <a:lumOff val="25000"/>
                  </a:schemeClr>
                </a:solidFill>
                <a:latin typeface="Calibri" panose="020F0502020204030204" pitchFamily="34" charset="0"/>
                <a:cs typeface="Calibri" panose="020F0502020204030204" pitchFamily="34" charset="0"/>
              </a:rPr>
              <a:t>¿</a:t>
            </a:r>
            <a:r>
              <a:rPr lang="es-ES" dirty="0" err="1">
                <a:solidFill>
                  <a:schemeClr val="tx1">
                    <a:lumMod val="75000"/>
                    <a:lumOff val="25000"/>
                  </a:schemeClr>
                </a:solidFill>
                <a:latin typeface="Calibri" panose="020F0502020204030204" pitchFamily="34" charset="0"/>
                <a:cs typeface="Calibri" panose="020F0502020204030204" pitchFamily="34" charset="0"/>
              </a:rPr>
              <a:t>Querés</a:t>
            </a:r>
            <a:r>
              <a:rPr lang="es-ES" dirty="0">
                <a:solidFill>
                  <a:schemeClr val="tx1">
                    <a:lumMod val="75000"/>
                    <a:lumOff val="25000"/>
                  </a:schemeClr>
                </a:solidFill>
                <a:latin typeface="Calibri" panose="020F0502020204030204" pitchFamily="34" charset="0"/>
                <a:cs typeface="Calibri" panose="020F0502020204030204" pitchFamily="34" charset="0"/>
              </a:rPr>
              <a:t> que tratemos este tema un poco </a:t>
            </a:r>
            <a:br>
              <a:rPr lang="es-ES" dirty="0">
                <a:solidFill>
                  <a:schemeClr val="tx1">
                    <a:lumMod val="75000"/>
                    <a:lumOff val="25000"/>
                  </a:schemeClr>
                </a:solidFill>
                <a:latin typeface="Calibri" panose="020F0502020204030204" pitchFamily="34" charset="0"/>
                <a:cs typeface="Calibri" panose="020F0502020204030204" pitchFamily="34" charset="0"/>
              </a:rPr>
            </a:br>
            <a:r>
              <a:rPr lang="es-ES" dirty="0">
                <a:solidFill>
                  <a:schemeClr val="tx1">
                    <a:lumMod val="75000"/>
                    <a:lumOff val="25000"/>
                  </a:schemeClr>
                </a:solidFill>
                <a:latin typeface="Calibri" panose="020F0502020204030204" pitchFamily="34" charset="0"/>
                <a:cs typeface="Calibri" panose="020F0502020204030204" pitchFamily="34" charset="0"/>
              </a:rPr>
              <a:t>más o ya esta todo dicho? </a:t>
            </a:r>
          </a:p>
          <a:p>
            <a:pPr marL="185738" indent="-185738">
              <a:lnSpc>
                <a:spcPts val="1820"/>
              </a:lnSpc>
              <a:spcAft>
                <a:spcPts val="1200"/>
              </a:spcAft>
              <a:buClr>
                <a:srgbClr val="941651"/>
              </a:buClr>
              <a:buFont typeface="Lucida Grande" panose="020B0600040502020204" pitchFamily="34" charset="0"/>
              <a:buNone/>
            </a:pPr>
            <a:endParaRPr lang="es-AR" dirty="0">
              <a:solidFill>
                <a:schemeClr val="tx1">
                  <a:lumMod val="75000"/>
                  <a:lumOff val="25000"/>
                </a:schemeClr>
              </a:solidFill>
              <a:latin typeface="Calibri" panose="020F0502020204030204" pitchFamily="34" charset="0"/>
              <a:cs typeface="Calibri" panose="020F0502020204030204" pitchFamily="34" charset="0"/>
            </a:endParaRPr>
          </a:p>
          <a:p>
            <a:pPr marL="185738" indent="-185738">
              <a:lnSpc>
                <a:spcPts val="1820"/>
              </a:lnSpc>
              <a:spcAft>
                <a:spcPts val="1200"/>
              </a:spcAft>
              <a:buClr>
                <a:srgbClr val="941651"/>
              </a:buClr>
              <a:buFont typeface="Lucida Grande" panose="020B0600040502020204" pitchFamily="34" charset="0"/>
              <a:buNone/>
            </a:pPr>
            <a:r>
              <a:rPr lang="es-AR" dirty="0">
                <a:solidFill>
                  <a:schemeClr val="tx1">
                    <a:lumMod val="75000"/>
                    <a:lumOff val="25000"/>
                  </a:schemeClr>
                </a:solidFill>
                <a:latin typeface="Calibri" panose="020F0502020204030204" pitchFamily="34" charset="0"/>
                <a:cs typeface="Calibri" panose="020F0502020204030204" pitchFamily="34" charset="0"/>
              </a:rPr>
              <a:t>Seguimiento: encuentro</a:t>
            </a:r>
            <a:r>
              <a:rPr lang="es-AR" baseline="0" dirty="0">
                <a:solidFill>
                  <a:schemeClr val="tx1">
                    <a:lumMod val="75000"/>
                    <a:lumOff val="25000"/>
                  </a:schemeClr>
                </a:solidFill>
                <a:latin typeface="Calibri" panose="020F0502020204030204" pitchFamily="34" charset="0"/>
                <a:cs typeface="Calibri" panose="020F0502020204030204" pitchFamily="34" charset="0"/>
              </a:rPr>
              <a:t> obligatorio para salvar dudas, ver el estado de avance de las acciones acordadas, dar feedback en tiempo y forma, salvar dudas, ver la necesidad de redefinir acciones.</a:t>
            </a:r>
            <a:endParaRPr lang="es-ES" dirty="0">
              <a:solidFill>
                <a:schemeClr val="tx1">
                  <a:lumMod val="75000"/>
                  <a:lumOff val="25000"/>
                </a:schemeClr>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941651"/>
              </a:solidFill>
              <a:latin typeface="DK Lemon Yellow Sun" panose="02000000000000000000"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rgbClr val="94165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dirty="0">
              <a:solidFill>
                <a:schemeClr val="tx1"/>
              </a:solidFill>
              <a:effectLst/>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13</a:t>
            </a:fld>
            <a:endParaRPr lang="es-AR"/>
          </a:p>
        </p:txBody>
      </p:sp>
    </p:spTree>
    <p:extLst>
      <p:ext uri="{BB962C8B-B14F-4D97-AF65-F5344CB8AC3E}">
        <p14:creationId xmlns:p14="http://schemas.microsoft.com/office/powerpoint/2010/main" val="16945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La </a:t>
            </a:r>
            <a:r>
              <a:rPr lang="es-ES" sz="1200" b="1" i="0" u="none" strike="noStrike" cap="none" dirty="0">
                <a:solidFill>
                  <a:schemeClr val="dk1"/>
                </a:solidFill>
                <a:latin typeface="Arial"/>
                <a:ea typeface="Arial"/>
                <a:cs typeface="Arial"/>
                <a:sym typeface="Arial"/>
              </a:rPr>
              <a:t>comunicación abierta</a:t>
            </a:r>
            <a:r>
              <a:rPr lang="es-ES" sz="1200" b="0" i="0" u="none" strike="noStrike" cap="none" dirty="0">
                <a:solidFill>
                  <a:schemeClr val="dk1"/>
                </a:solidFill>
                <a:latin typeface="Arial"/>
                <a:ea typeface="Arial"/>
                <a:cs typeface="Arial"/>
                <a:sym typeface="Arial"/>
              </a:rPr>
              <a:t> es la </a:t>
            </a:r>
            <a:r>
              <a:rPr lang="es-ES" sz="1200" b="1" i="0" u="none" strike="noStrike" cap="none" dirty="0">
                <a:solidFill>
                  <a:schemeClr val="dk1"/>
                </a:solidFill>
                <a:latin typeface="Arial"/>
                <a:ea typeface="Arial"/>
                <a:cs typeface="Arial"/>
                <a:sym typeface="Arial"/>
              </a:rPr>
              <a:t>comunicación</a:t>
            </a:r>
            <a:r>
              <a:rPr lang="es-ES" sz="1200" b="0" i="0" u="none" strike="noStrike" cap="none" dirty="0">
                <a:solidFill>
                  <a:schemeClr val="dk1"/>
                </a:solidFill>
                <a:latin typeface="Arial"/>
                <a:ea typeface="Arial"/>
                <a:cs typeface="Arial"/>
                <a:sym typeface="Arial"/>
              </a:rPr>
              <a:t> en la que los individuos de un ambiente (puede ser de espacio laboral) se comunican constantemente entre ellos y no existen barreras que le impidan a uno dirigirse al otro.</a:t>
            </a: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 la clave para obtener un entorno de comunicación abierta se encuentra en la confianza</a:t>
            </a:r>
          </a:p>
          <a:p>
            <a:pPr marL="0" lvl="0" indent="0" algn="l" rtl="0">
              <a:spcBef>
                <a:spcPts val="0"/>
              </a:spcBef>
              <a:spcAft>
                <a:spcPts val="0"/>
              </a:spcAft>
              <a:buNone/>
            </a:pPr>
            <a:endParaRPr lang="es-ES"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En una empresa donde la comunicación abierta está presente, las personas se sienten seguras para dar y recibir feedback, ofrecer sugerencias de mejora en los procesos o, de una u otra manera, contribuir de forma activa al crecimiento de la empresa.</a:t>
            </a: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Sentirse parte de la organización y convivir con la sensación de poder ser escuchado es la mejor herramienta de compromiso individual y de retención de talentos que un gerente tiene a mano.</a:t>
            </a: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14</a:t>
            </a:fld>
            <a:endParaRPr lang="es-AR"/>
          </a:p>
        </p:txBody>
      </p:sp>
    </p:spTree>
    <p:extLst>
      <p:ext uri="{BB962C8B-B14F-4D97-AF65-F5344CB8AC3E}">
        <p14:creationId xmlns:p14="http://schemas.microsoft.com/office/powerpoint/2010/main" val="93338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fontAlgn="base"/>
            <a:r>
              <a:rPr lang="es-ES" sz="1200" b="0" i="0" u="none" strike="noStrike" cap="none" dirty="0">
                <a:solidFill>
                  <a:schemeClr val="dk1"/>
                </a:solidFill>
                <a:latin typeface="Arial"/>
                <a:ea typeface="Arial"/>
                <a:cs typeface="Arial"/>
                <a:sym typeface="Arial"/>
              </a:rPr>
              <a:t>Las conversaciones se preparan: . Cuanto mas preparado este mas fácil será esa conversación y sin dudas estaremos mas seguro de lo que queremos transmitir. Cuando hablamos de la preparación no significa solo tener todo la información necesaria para llevarla adelante sino también reflexionar sobre.. Cual es la historia que yo me cuento sobre lo que voy a hablar, que es lo que quiero lograr con esa conversación, como quiero que sea, que emociones entran en juego en mi y cuales son las emociones que pueden ponerse en juego en el otro. </a:t>
            </a:r>
            <a:r>
              <a:rPr lang="en-U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Por lo general siempre nos preparamos desde lo que vamos a decir.</a:t>
            </a:r>
            <a:r>
              <a:rPr lang="en-U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 La Escucha: Si no escuchamos a la otra persona como vamos a entendernos?. Escuchar es la base para que una conversación sea exitosa, la mayoría de nosotros no escuchamos con la intención de entender sino de contestar. Una conversación requiere de un equilibrio entre hablar y escuchar, sin embargo suele haber un desequilibrio entre ambos puntos </a:t>
            </a:r>
            <a:r>
              <a:rPr lang="en-U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Escuchar activamente es escuchar en los zapatos del otros, es escuchar no solo lo que dice sino también lo que no dice, escuchar el tono de voz, la postura corporal, etc. Generar un espacio en donde reine la escucha activa permite desarrollar un vinculo de confianza, cercanía y seguridad.</a:t>
            </a:r>
            <a:r>
              <a:rPr lang="en-US" sz="1200" b="0" i="0" u="none" strike="noStrike" cap="none" dirty="0">
                <a:solidFill>
                  <a:schemeClr val="dk1"/>
                </a:solidFill>
                <a:latin typeface="Arial"/>
                <a:ea typeface="Arial"/>
                <a:cs typeface="Arial"/>
                <a:sym typeface="Arial"/>
              </a:rPr>
              <a:t>​</a:t>
            </a:r>
          </a:p>
          <a:p>
            <a:pPr rtl="0" fontAlgn="base"/>
            <a:endParaRPr lang="es-AR" sz="1200" b="0" i="0" u="sng" strike="noStrike" cap="none" dirty="0">
              <a:solidFill>
                <a:schemeClr val="dk1"/>
              </a:solidFill>
              <a:latin typeface="Arial"/>
              <a:ea typeface="Arial"/>
              <a:cs typeface="Arial"/>
              <a:sym typeface="Arial"/>
            </a:endParaRPr>
          </a:p>
          <a:p>
            <a:pPr rtl="0" fontAlgn="base"/>
            <a:r>
              <a:rPr lang="es-AR" sz="1200" b="0" i="0" u="sng" strike="noStrike" cap="none" dirty="0">
                <a:solidFill>
                  <a:schemeClr val="dk1"/>
                </a:solidFill>
                <a:latin typeface="Arial"/>
                <a:ea typeface="Arial"/>
                <a:cs typeface="Arial"/>
                <a:sym typeface="Arial"/>
              </a:rPr>
              <a:t>Que les pasa cuando escucha?  Ver si da reflexión  podemos dar un minuto para reflexión </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​Claves para la escucha activa </a:t>
            </a:r>
          </a:p>
          <a:p>
            <a:pPr rtl="0" fontAlgn="base"/>
            <a:r>
              <a:rPr lang="es-AR" sz="1200" b="0" i="0" u="sng" strike="noStrike" cap="none" dirty="0">
                <a:solidFill>
                  <a:schemeClr val="dk1"/>
                </a:solidFill>
                <a:latin typeface="Arial"/>
                <a:ea typeface="Arial"/>
                <a:cs typeface="Arial"/>
                <a:sym typeface="Arial"/>
              </a:rPr>
              <a:t>No interrumpa</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Decida escuchar con atención. Asuma con responsabilidad su rol receptor.</a:t>
            </a:r>
            <a:r>
              <a:rPr lang="en-US" sz="1200" b="0" i="0" u="none" strike="noStrike" cap="none" dirty="0">
                <a:solidFill>
                  <a:schemeClr val="dk1"/>
                </a:solidFill>
                <a:latin typeface="Arial"/>
                <a:ea typeface="Arial"/>
                <a:cs typeface="Arial"/>
                <a:sym typeface="Arial"/>
              </a:rPr>
              <a:t>​</a:t>
            </a:r>
            <a:br>
              <a:rPr lang="en-US" sz="1200" b="0" i="0" u="none" strike="noStrike" cap="none" dirty="0">
                <a:solidFill>
                  <a:schemeClr val="dk1"/>
                </a:solidFill>
                <a:latin typeface="Arial"/>
                <a:ea typeface="Arial"/>
                <a:cs typeface="Arial"/>
                <a:sym typeface="Arial"/>
              </a:rPr>
            </a:br>
            <a:r>
              <a:rPr lang="es-AR" sz="1200" b="0" i="0" u="none" strike="noStrike" cap="none" dirty="0">
                <a:solidFill>
                  <a:schemeClr val="dk1"/>
                </a:solidFill>
                <a:latin typeface="Arial"/>
                <a:ea typeface="Arial"/>
                <a:cs typeface="Arial"/>
                <a:sym typeface="Arial"/>
              </a:rPr>
              <a:t>No piense que va a contestar mientras le hablan. Escuche con consideración y respeto.</a:t>
            </a:r>
            <a:r>
              <a:rPr lang="en-US" sz="1200" b="0" i="0" u="none" strike="noStrike" cap="none" dirty="0">
                <a:solidFill>
                  <a:schemeClr val="dk1"/>
                </a:solidFill>
                <a:latin typeface="Arial"/>
                <a:ea typeface="Arial"/>
                <a:cs typeface="Arial"/>
                <a:sym typeface="Arial"/>
              </a:rPr>
              <a:t>​</a:t>
            </a:r>
          </a:p>
          <a:p>
            <a:pPr rtl="0" fontAlgn="base"/>
            <a:r>
              <a:rPr lang="es-AR" sz="1200" b="0" i="0" u="sng" strike="noStrike" cap="none" dirty="0">
                <a:solidFill>
                  <a:schemeClr val="dk1"/>
                </a:solidFill>
                <a:latin typeface="Arial"/>
                <a:ea typeface="Arial"/>
                <a:cs typeface="Arial"/>
                <a:sym typeface="Arial"/>
              </a:rPr>
              <a:t>Respuestas no verbales</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Mirar a los ojos. Asentir con la cabeza. Inclinarse hacia el interlocutor.</a:t>
            </a:r>
            <a:r>
              <a:rPr lang="en-US" sz="1200" b="0" i="0" u="none" strike="noStrike" cap="none" dirty="0">
                <a:solidFill>
                  <a:schemeClr val="dk1"/>
                </a:solidFill>
                <a:latin typeface="Arial"/>
                <a:ea typeface="Arial"/>
                <a:cs typeface="Arial"/>
                <a:sym typeface="Arial"/>
              </a:rPr>
              <a:t>​</a:t>
            </a:r>
          </a:p>
          <a:p>
            <a:pPr rtl="0" fontAlgn="base"/>
            <a:r>
              <a:rPr lang="es-AR" sz="1200" b="0" i="0" u="sng" strike="noStrike" cap="none" dirty="0">
                <a:solidFill>
                  <a:schemeClr val="dk1"/>
                </a:solidFill>
                <a:latin typeface="Arial"/>
                <a:ea typeface="Arial"/>
                <a:cs typeface="Arial"/>
                <a:sym typeface="Arial"/>
              </a:rPr>
              <a:t>Acompañamiento</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“lo que quiere decir es…”</a:t>
            </a:r>
            <a:r>
              <a:rPr lang="en-US" sz="1200" b="0" i="0" u="none" strike="noStrike" cap="none" dirty="0">
                <a:solidFill>
                  <a:schemeClr val="dk1"/>
                </a:solidFill>
                <a:latin typeface="Arial"/>
                <a:ea typeface="Arial"/>
                <a:cs typeface="Arial"/>
                <a:sym typeface="Arial"/>
              </a:rPr>
              <a:t>​</a:t>
            </a:r>
            <a:br>
              <a:rPr lang="en-US" sz="1200" b="0" i="0" u="none" strike="noStrike" cap="none" dirty="0">
                <a:solidFill>
                  <a:schemeClr val="dk1"/>
                </a:solidFill>
                <a:latin typeface="Arial"/>
                <a:ea typeface="Arial"/>
                <a:cs typeface="Arial"/>
                <a:sym typeface="Arial"/>
              </a:rPr>
            </a:br>
            <a:r>
              <a:rPr lang="es-AR" sz="1200" b="0" i="0" u="none" strike="noStrike" cap="none" dirty="0">
                <a:solidFill>
                  <a:schemeClr val="dk1"/>
                </a:solidFill>
                <a:latin typeface="Arial"/>
                <a:ea typeface="Arial"/>
                <a:cs typeface="Arial"/>
                <a:sym typeface="Arial"/>
              </a:rPr>
              <a:t>“ese es un punto importante…”</a:t>
            </a:r>
            <a:r>
              <a:rPr lang="en-US" sz="1200" b="0" i="0" u="none" strike="noStrike" cap="none" dirty="0">
                <a:solidFill>
                  <a:schemeClr val="dk1"/>
                </a:solidFill>
                <a:latin typeface="Arial"/>
                <a:ea typeface="Arial"/>
                <a:cs typeface="Arial"/>
                <a:sym typeface="Arial"/>
              </a:rPr>
              <a:t>​</a:t>
            </a:r>
          </a:p>
          <a:p>
            <a:pPr rtl="0" fontAlgn="base"/>
            <a:r>
              <a:rPr lang="es-AR" sz="1200" b="0" i="0" u="sng" strike="noStrike" cap="none" dirty="0">
                <a:solidFill>
                  <a:schemeClr val="dk1"/>
                </a:solidFill>
                <a:latin typeface="Arial"/>
                <a:ea typeface="Arial"/>
                <a:cs typeface="Arial"/>
                <a:sym typeface="Arial"/>
              </a:rPr>
              <a:t>Estimulación</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“podes darme un ejemplo…”</a:t>
            </a:r>
            <a:r>
              <a:rPr lang="en-US" sz="1200" b="0" i="0" u="none" strike="noStrike" cap="none" dirty="0">
                <a:solidFill>
                  <a:schemeClr val="dk1"/>
                </a:solidFill>
                <a:latin typeface="Arial"/>
                <a:ea typeface="Arial"/>
                <a:cs typeface="Arial"/>
                <a:sym typeface="Arial"/>
              </a:rPr>
              <a:t>​</a:t>
            </a:r>
            <a:br>
              <a:rPr lang="en-US" sz="1200" b="0" i="0" u="none" strike="noStrike" cap="none" dirty="0">
                <a:solidFill>
                  <a:schemeClr val="dk1"/>
                </a:solidFill>
                <a:latin typeface="Arial"/>
                <a:ea typeface="Arial"/>
                <a:cs typeface="Arial"/>
                <a:sym typeface="Arial"/>
              </a:rPr>
            </a:br>
            <a:r>
              <a:rPr lang="es-AR" sz="1200" b="0" i="0" u="none" strike="noStrike" cap="none" dirty="0">
                <a:solidFill>
                  <a:schemeClr val="dk1"/>
                </a:solidFill>
                <a:latin typeface="Arial"/>
                <a:ea typeface="Arial"/>
                <a:cs typeface="Arial"/>
                <a:sym typeface="Arial"/>
              </a:rPr>
              <a:t>“por favor háblame mas sobre…”</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En la comunicación hay una brecha inevitable</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La escucha es una interpretación que hacemos de lo que el otro dice, siempre será una aproximación a lo que el otro dice y quiere decir.</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Algunas herramientas para reducir la brecha.</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Verificar escuchas. No sólo cuando creemos no estar seguro de entender, sino cuando creo estar seguro de entender</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Compartir inquietudes. Siempre cuando uno habla lo hace desde algo que lo inquieta, tratar de comprender lo no dicho</a:t>
            </a:r>
            <a:r>
              <a:rPr lang="en-US" sz="1200" b="0" i="0" u="none" strike="noStrike" cap="none" dirty="0">
                <a:solidFill>
                  <a:schemeClr val="dk1"/>
                </a:solidFill>
                <a:latin typeface="Arial"/>
                <a:ea typeface="Arial"/>
                <a:cs typeface="Arial"/>
                <a:sym typeface="Arial"/>
              </a:rPr>
              <a:t>​</a:t>
            </a:r>
          </a:p>
          <a:p>
            <a:pPr rtl="0" fontAlgn="base"/>
            <a:r>
              <a:rPr lang="es-AR" sz="1200" b="0" i="0" u="none" strike="noStrike" cap="none" dirty="0">
                <a:solidFill>
                  <a:schemeClr val="dk1"/>
                </a:solidFill>
                <a:latin typeface="Arial"/>
                <a:ea typeface="Arial"/>
                <a:cs typeface="Arial"/>
                <a:sym typeface="Arial"/>
              </a:rPr>
              <a:t>Indagar – Introduce la siguiente herramienta que veremos a continuación</a:t>
            </a:r>
            <a:r>
              <a:rPr lang="en-US" sz="1200" b="0" i="0" u="none" strike="noStrike" cap="none" dirty="0">
                <a:solidFill>
                  <a:schemeClr val="dk1"/>
                </a:solidFill>
                <a:latin typeface="Arial"/>
                <a:ea typeface="Arial"/>
                <a:cs typeface="Arial"/>
                <a:sym typeface="Arial"/>
              </a:rPr>
              <a:t>​</a:t>
            </a:r>
          </a:p>
          <a:p>
            <a:pPr rtl="0" fontAlgn="base"/>
            <a:r>
              <a:rPr lang="en-US" sz="1200" b="0" i="0" u="none" strike="noStrike" cap="none" dirty="0">
                <a:solidFill>
                  <a:schemeClr val="dk1"/>
                </a:solidFill>
                <a:latin typeface="Arial"/>
                <a:ea typeface="Arial"/>
                <a:cs typeface="Arial"/>
                <a:sym typeface="Arial"/>
              </a:rPr>
              <a:t>​</a:t>
            </a:r>
          </a:p>
          <a:p>
            <a:pPr rtl="0" fontAlgn="base"/>
            <a:endParaRPr lang="en-US" sz="1200" b="0" i="0" u="none" strike="noStrike" cap="none" dirty="0">
              <a:solidFill>
                <a:schemeClr val="dk1"/>
              </a:solidFill>
              <a:latin typeface="Arial"/>
              <a:ea typeface="Arial"/>
              <a:cs typeface="Arial"/>
              <a:sym typeface="Arial"/>
            </a:endParaRPr>
          </a:p>
          <a:p>
            <a:pPr rtl="0" fontAlgn="base"/>
            <a:r>
              <a:rPr lang="es-E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 La capacidad de indagar y hacer buenas preguntas: se sugiere hacer preguntas que sean abiertas, estas son las que empiezan con.. Que, como, donde, cuando.. Este tipo de preguntas permiten que la otra persona pueda describir hechos.. Las preguntas cerradas, (cuya </a:t>
            </a:r>
            <a:r>
              <a:rPr lang="es-ES" sz="1200" b="0" i="0" u="none" strike="noStrike" cap="none" dirty="0" err="1">
                <a:solidFill>
                  <a:schemeClr val="dk1"/>
                </a:solidFill>
                <a:latin typeface="Arial"/>
                <a:ea typeface="Arial"/>
                <a:cs typeface="Arial"/>
                <a:sym typeface="Arial"/>
              </a:rPr>
              <a:t>rta</a:t>
            </a:r>
            <a:r>
              <a:rPr lang="es-ES" sz="1200" b="0" i="0" u="none" strike="noStrike" cap="none" dirty="0">
                <a:solidFill>
                  <a:schemeClr val="dk1"/>
                </a:solidFill>
                <a:latin typeface="Arial"/>
                <a:ea typeface="Arial"/>
                <a:cs typeface="Arial"/>
                <a:sym typeface="Arial"/>
              </a:rPr>
              <a:t> son si, no) no nos permitirá tener demasiada información</a:t>
            </a:r>
            <a:r>
              <a:rPr lang="en-U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 Lenguaje corporal .</a:t>
            </a:r>
            <a:r>
              <a:rPr lang="en-U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a:t>
            </a:r>
          </a:p>
          <a:p>
            <a:pPr rtl="0" fontAlgn="base"/>
            <a:r>
              <a:rPr lang="es-ES" sz="1200" b="0" i="0" u="none" strike="noStrike" cap="none" dirty="0">
                <a:solidFill>
                  <a:schemeClr val="dk1"/>
                </a:solidFill>
                <a:latin typeface="Arial"/>
                <a:ea typeface="Arial"/>
                <a:cs typeface="Arial"/>
                <a:sym typeface="Arial"/>
              </a:rPr>
              <a:t>Hoy vamos a trabajar sobre los principales elementos la escucha y a la posibilidad de hacer preguntas potentes</a:t>
            </a:r>
            <a:r>
              <a:rPr lang="es-AR" sz="1200" b="0" i="0" u="none" strike="noStrike" cap="none" dirty="0">
                <a:solidFill>
                  <a:schemeClr val="dk1"/>
                </a:solidFill>
                <a:latin typeface="Arial"/>
                <a:ea typeface="Arial"/>
                <a:cs typeface="Arial"/>
                <a:sym typeface="Arial"/>
              </a:rPr>
              <a:t>​</a:t>
            </a: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15</a:t>
            </a:fld>
            <a:endParaRPr lang="es-AR"/>
          </a:p>
        </p:txBody>
      </p:sp>
    </p:spTree>
    <p:extLst>
      <p:ext uri="{BB962C8B-B14F-4D97-AF65-F5344CB8AC3E}">
        <p14:creationId xmlns:p14="http://schemas.microsoft.com/office/powerpoint/2010/main" val="4074287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30D873F-C094-40BC-A364-F42A5EA6472C}" type="slidenum">
              <a:rPr lang="es-AR" smtClean="0"/>
              <a:pPr/>
              <a:t>16</a:t>
            </a:fld>
            <a:endParaRPr lang="es-AR"/>
          </a:p>
        </p:txBody>
      </p:sp>
    </p:spTree>
    <p:extLst>
      <p:ext uri="{BB962C8B-B14F-4D97-AF65-F5344CB8AC3E}">
        <p14:creationId xmlns:p14="http://schemas.microsoft.com/office/powerpoint/2010/main" val="317629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Los perfiles de puesto son descripciones concretas de las </a:t>
            </a:r>
            <a:r>
              <a:rPr lang="es-ES" sz="1200" b="1" i="0" u="none" strike="noStrike" cap="none" dirty="0">
                <a:solidFill>
                  <a:schemeClr val="dk1"/>
                </a:solidFill>
                <a:latin typeface="Arial"/>
                <a:ea typeface="Arial"/>
                <a:cs typeface="Arial"/>
                <a:sym typeface="Arial"/>
              </a:rPr>
              <a:t>características, tareas y responsabilidades</a:t>
            </a:r>
            <a:r>
              <a:rPr lang="es-ES" sz="1200" b="0" i="0" u="none" strike="noStrike" cap="none" dirty="0">
                <a:solidFill>
                  <a:schemeClr val="dk1"/>
                </a:solidFill>
                <a:latin typeface="Arial"/>
                <a:ea typeface="Arial"/>
                <a:cs typeface="Arial"/>
                <a:sym typeface="Arial"/>
              </a:rPr>
              <a:t> que tiene un puesto en la organización, así como las competencias y conocimientos que debe tener la persona que lo ocupe.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El perfil de puesto tiene como objetivo principal facilitar a cualquier persona, interna o externa, tener un panorama general de la función del puesto dentro de la organización y las competencias y conocimientos requeridas de quien lo ocupa.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El objetivo de un perfil de puesto es permitir a las organizaciones ordenar sus procesos de reclutamiento, operación, capacitación y planeación.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b="1" i="0" dirty="0">
                <a:solidFill>
                  <a:srgbClr val="272727"/>
                </a:solidFill>
                <a:latin typeface="Arial"/>
                <a:ea typeface="Arial"/>
                <a:cs typeface="Arial"/>
                <a:sym typeface="Arial"/>
              </a:rPr>
              <a:t>Reclutamiento: </a:t>
            </a:r>
            <a:r>
              <a:rPr lang="es-AR" b="0" i="0" dirty="0">
                <a:solidFill>
                  <a:srgbClr val="272727"/>
                </a:solidFill>
                <a:latin typeface="Arial"/>
                <a:ea typeface="Arial"/>
                <a:cs typeface="Arial"/>
                <a:sym typeface="Arial"/>
              </a:rPr>
              <a:t>a</a:t>
            </a:r>
            <a:r>
              <a:rPr lang="es-ES" sz="1200" b="0" i="0" u="none" strike="noStrike" cap="none" dirty="0" err="1">
                <a:solidFill>
                  <a:schemeClr val="dk1"/>
                </a:solidFill>
                <a:latin typeface="Arial"/>
                <a:ea typeface="Arial"/>
                <a:cs typeface="Arial"/>
                <a:sym typeface="Arial"/>
              </a:rPr>
              <a:t>yuda</a:t>
            </a:r>
            <a:r>
              <a:rPr lang="es-ES" sz="1200" b="0" i="0" u="none" strike="noStrike" cap="none" dirty="0">
                <a:solidFill>
                  <a:schemeClr val="dk1"/>
                </a:solidFill>
                <a:latin typeface="Arial"/>
                <a:ea typeface="Arial"/>
                <a:cs typeface="Arial"/>
                <a:sym typeface="Arial"/>
              </a:rPr>
              <a:t> a saber rápidamente el objetivo del mismo y el perfil del candidato requerido para ocuparlo. Esto facilita la búsqueda en los lugares correctos, los procesos de entrevistas y la selección del mejor candidato.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Operación:</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Los perfiles de puesto facilitan a los equipos de trabajo a tener un mayor entendimiento del papel de cada puesto en lograr los objetivos del área.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Capacitación:</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Identificar las competencias, conocimientos y habilidades que requiere la persona que ocupa un puesto permite crear planes de desarrollo enfocados en lo que tendrá un mayor impacto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Planeación Organizacional:</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El equipo directivo o gerencial, al momento de plantear cambios a la estructura organizacional, o decisiones de promociones u otros cambios en el personal, tendrán un gran soporte en poder consultar los perfiles de puesto.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Se pueden tomar decisiones mucho más acertada, y basadas en información sólida.</a:t>
            </a:r>
          </a:p>
          <a:p>
            <a:endParaRPr lang="es-ES" sz="1200" b="0" i="0" u="none" strike="noStrike" cap="none" dirty="0">
              <a:solidFill>
                <a:schemeClr val="dk1"/>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18</a:t>
            </a:fld>
            <a:endParaRPr lang="es-AR"/>
          </a:p>
        </p:txBody>
      </p:sp>
    </p:spTree>
    <p:extLst>
      <p:ext uri="{BB962C8B-B14F-4D97-AF65-F5344CB8AC3E}">
        <p14:creationId xmlns:p14="http://schemas.microsoft.com/office/powerpoint/2010/main" val="68487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cap="none" dirty="0">
                <a:solidFill>
                  <a:schemeClr val="dk1"/>
                </a:solidFill>
                <a:latin typeface="Arial"/>
                <a:ea typeface="Arial"/>
                <a:cs typeface="Arial"/>
                <a:sym typeface="Arial"/>
              </a:rPr>
              <a:t>Difícilmente, una </a:t>
            </a:r>
            <a:r>
              <a:rPr lang="es-ES" sz="1200" b="0" i="0" u="none" strike="noStrike" cap="none" dirty="0" err="1">
                <a:solidFill>
                  <a:schemeClr val="dk1"/>
                </a:solidFill>
                <a:latin typeface="Arial"/>
                <a:ea typeface="Arial"/>
                <a:cs typeface="Arial"/>
                <a:sym typeface="Arial"/>
              </a:rPr>
              <a:t>PyME</a:t>
            </a:r>
            <a:r>
              <a:rPr lang="es-ES" sz="1200" b="0" i="0" u="none" strike="noStrike" cap="none" dirty="0">
                <a:solidFill>
                  <a:schemeClr val="dk1"/>
                </a:solidFill>
                <a:latin typeface="Arial"/>
                <a:ea typeface="Arial"/>
                <a:cs typeface="Arial"/>
                <a:sym typeface="Arial"/>
              </a:rPr>
              <a:t> será capaz de pagar los mejores salarios del mercado. Mismo que pudiese, esa es la solución más cara y menos efectiva.</a:t>
            </a:r>
          </a:p>
          <a:p>
            <a:r>
              <a:rPr lang="es-ES" sz="1200" b="0" i="0" u="none" strike="noStrike" cap="none" dirty="0">
                <a:solidFill>
                  <a:schemeClr val="dk1"/>
                </a:solidFill>
                <a:latin typeface="Arial"/>
                <a:ea typeface="Arial"/>
                <a:cs typeface="Arial"/>
                <a:sym typeface="Arial"/>
              </a:rPr>
              <a:t>Es posible compensar diferencias salariales (con relación al mercado o a la función), ofreciendo beneficios y condiciones de trabajo que no siempre implican en grandes costos para la empresa como, por ejemplo, horario flexible, oportunidad de capacitación, días para actividades relacionadas a los estudios, participación en el proceso decisorio adecuado, convenios, premios por productividad, acciones de reconocimiento, agradecimiento personal cuando merecido, etc.</a:t>
            </a:r>
          </a:p>
          <a:p>
            <a:r>
              <a:rPr lang="es-ES" sz="1200" b="0" i="0" u="none" strike="noStrike" cap="none" dirty="0">
                <a:solidFill>
                  <a:schemeClr val="dk1"/>
                </a:solidFill>
                <a:latin typeface="Arial"/>
                <a:ea typeface="Arial"/>
                <a:cs typeface="Arial"/>
                <a:sym typeface="Arial"/>
              </a:rPr>
              <a:t>Se sugiere hacer un estudio interno sobre lo que los colaboradores entienden que puede ser un beneficio valioso para ellos. Así se podrá tomar decisiones cada vez más acertadas. Por último, y no menos importante, hay que pensar en los beneficios como una inversión en el ambiente organizacional y no como un simple costo económico.</a:t>
            </a:r>
          </a:p>
          <a:p>
            <a:endParaRPr lang="es-AR" sz="1200" b="0" i="0" u="none" strike="noStrike" cap="none" dirty="0">
              <a:solidFill>
                <a:schemeClr val="dk1"/>
              </a:solidFill>
              <a:latin typeface="Arial"/>
              <a:ea typeface="Arial"/>
              <a:cs typeface="Arial"/>
              <a:sym typeface="Arial"/>
            </a:endParaRPr>
          </a:p>
          <a:p>
            <a:r>
              <a:rPr lang="es-AR" sz="1200" b="0" i="0" u="none" strike="noStrike" cap="none" dirty="0" err="1">
                <a:solidFill>
                  <a:schemeClr val="dk1"/>
                </a:solidFill>
                <a:latin typeface="Arial"/>
                <a:ea typeface="Arial"/>
                <a:cs typeface="Arial"/>
                <a:sym typeface="Arial"/>
              </a:rPr>
              <a:t>Motivacion</a:t>
            </a:r>
            <a:r>
              <a:rPr lang="es-AR" sz="1200" b="0" i="0" u="none" strike="noStrike" cap="none" dirty="0">
                <a:solidFill>
                  <a:schemeClr val="dk1"/>
                </a:solidFill>
                <a:latin typeface="Arial"/>
                <a:ea typeface="Arial"/>
                <a:cs typeface="Arial"/>
                <a:sym typeface="Arial"/>
              </a:rPr>
              <a:t> : es la</a:t>
            </a:r>
            <a:r>
              <a:rPr lang="es-AR" sz="1200" b="0" i="0" u="none" strike="noStrike" cap="none" baseline="0" dirty="0">
                <a:solidFill>
                  <a:schemeClr val="dk1"/>
                </a:solidFill>
                <a:latin typeface="Arial"/>
                <a:ea typeface="Arial"/>
                <a:cs typeface="Arial"/>
                <a:sym typeface="Arial"/>
              </a:rPr>
              <a:t> fuerza que nos hace actuar y nos permite seguir adelante incluso en los momentos </a:t>
            </a:r>
            <a:r>
              <a:rPr lang="es-AR" sz="1200" b="0" i="0" u="none" strike="noStrike" cap="none" baseline="0" dirty="0" err="1">
                <a:solidFill>
                  <a:schemeClr val="dk1"/>
                </a:solidFill>
                <a:latin typeface="Arial"/>
                <a:ea typeface="Arial"/>
                <a:cs typeface="Arial"/>
                <a:sym typeface="Arial"/>
              </a:rPr>
              <a:t>dificiles</a:t>
            </a:r>
            <a:r>
              <a:rPr lang="es-AR" sz="1200" b="0" i="0" u="none" strike="noStrike" cap="none" baseline="0" dirty="0">
                <a:solidFill>
                  <a:schemeClr val="dk1"/>
                </a:solidFill>
                <a:latin typeface="Arial"/>
                <a:ea typeface="Arial"/>
                <a:cs typeface="Arial"/>
                <a:sym typeface="Arial"/>
              </a:rPr>
              <a:t>.</a:t>
            </a:r>
          </a:p>
          <a:p>
            <a:r>
              <a:rPr lang="es-AR" sz="1200" b="0" i="0" u="none" strike="noStrike" cap="none" baseline="0" dirty="0">
                <a:solidFill>
                  <a:schemeClr val="dk1"/>
                </a:solidFill>
                <a:latin typeface="Arial"/>
                <a:ea typeface="Arial"/>
                <a:cs typeface="Arial"/>
                <a:sym typeface="Arial"/>
              </a:rPr>
              <a:t>Los empleados motivados son mas productivos y eficientes.</a:t>
            </a:r>
          </a:p>
          <a:p>
            <a:r>
              <a:rPr lang="es-AR" sz="1200" b="0" i="0" u="none" strike="noStrike" cap="none" baseline="0" dirty="0">
                <a:solidFill>
                  <a:schemeClr val="dk1"/>
                </a:solidFill>
                <a:latin typeface="Arial"/>
                <a:ea typeface="Arial"/>
                <a:cs typeface="Arial"/>
                <a:sym typeface="Arial"/>
              </a:rPr>
              <a:t>A todos nos motivan cosas distintas y el gran </a:t>
            </a:r>
            <a:r>
              <a:rPr lang="es-AR" sz="1200" b="0" i="0" u="none" strike="noStrike" cap="none" baseline="0" dirty="0" err="1">
                <a:solidFill>
                  <a:schemeClr val="dk1"/>
                </a:solidFill>
                <a:latin typeface="Arial"/>
                <a:ea typeface="Arial"/>
                <a:cs typeface="Arial"/>
                <a:sym typeface="Arial"/>
              </a:rPr>
              <a:t>desafio</a:t>
            </a:r>
            <a:r>
              <a:rPr lang="es-AR" sz="1200" b="0" i="0" u="none" strike="noStrike" cap="none" baseline="0" dirty="0">
                <a:solidFill>
                  <a:schemeClr val="dk1"/>
                </a:solidFill>
                <a:latin typeface="Arial"/>
                <a:ea typeface="Arial"/>
                <a:cs typeface="Arial"/>
                <a:sym typeface="Arial"/>
              </a:rPr>
              <a:t> que todos tenemos es saber que motiva a cada uno de sus colaboradores para poder acciones que tengan efecto. </a:t>
            </a:r>
          </a:p>
          <a:p>
            <a:r>
              <a:rPr lang="es-AR" sz="1200" b="0" i="0" u="none" strike="noStrike" cap="none" baseline="0" dirty="0">
                <a:solidFill>
                  <a:schemeClr val="dk1"/>
                </a:solidFill>
                <a:latin typeface="Arial"/>
                <a:ea typeface="Arial"/>
                <a:cs typeface="Arial"/>
                <a:sym typeface="Arial"/>
              </a:rPr>
              <a:t>Como podemos aumentar la </a:t>
            </a:r>
            <a:r>
              <a:rPr lang="es-AR" sz="1200" b="0" i="0" u="none" strike="noStrike" cap="none" baseline="0" dirty="0" err="1">
                <a:solidFill>
                  <a:schemeClr val="dk1"/>
                </a:solidFill>
                <a:latin typeface="Arial"/>
                <a:ea typeface="Arial"/>
                <a:cs typeface="Arial"/>
                <a:sym typeface="Arial"/>
              </a:rPr>
              <a:t>motivacion</a:t>
            </a:r>
            <a:r>
              <a:rPr lang="es-AR" sz="1200" b="0" i="0" u="none" strike="noStrike" cap="none" baseline="0" dirty="0">
                <a:solidFill>
                  <a:schemeClr val="dk1"/>
                </a:solidFill>
                <a:latin typeface="Arial"/>
                <a:ea typeface="Arial"/>
                <a:cs typeface="Arial"/>
                <a:sym typeface="Arial"/>
              </a:rPr>
              <a:t>?</a:t>
            </a:r>
          </a:p>
          <a:p>
            <a:r>
              <a:rPr lang="es-AR" sz="1200" b="0" i="0" u="none" strike="noStrike" cap="none" baseline="0" dirty="0">
                <a:solidFill>
                  <a:schemeClr val="dk1"/>
                </a:solidFill>
                <a:latin typeface="Arial"/>
                <a:ea typeface="Arial"/>
                <a:cs typeface="Arial"/>
                <a:sym typeface="Arial"/>
              </a:rPr>
              <a:t>Valorar al colaborador y a su </a:t>
            </a:r>
            <a:r>
              <a:rPr lang="es-AR" sz="1200" b="0" i="0" u="none" strike="noStrike" cap="none" baseline="0" dirty="0" err="1">
                <a:solidFill>
                  <a:schemeClr val="dk1"/>
                </a:solidFill>
                <a:latin typeface="Arial"/>
                <a:ea typeface="Arial"/>
                <a:cs typeface="Arial"/>
                <a:sym typeface="Arial"/>
              </a:rPr>
              <a:t>opinion</a:t>
            </a:r>
            <a:endParaRPr lang="es-AR" sz="1200" b="0" i="0" u="none" strike="noStrike" cap="none" baseline="0" dirty="0">
              <a:solidFill>
                <a:schemeClr val="dk1"/>
              </a:solidFill>
              <a:latin typeface="Arial"/>
              <a:ea typeface="Arial"/>
              <a:cs typeface="Arial"/>
              <a:sym typeface="Arial"/>
            </a:endParaRPr>
          </a:p>
          <a:p>
            <a:r>
              <a:rPr lang="es-AR" sz="1200" b="0" i="0" u="none" strike="noStrike" cap="none" baseline="0" dirty="0">
                <a:solidFill>
                  <a:schemeClr val="dk1"/>
                </a:solidFill>
                <a:latin typeface="Arial"/>
                <a:ea typeface="Arial"/>
                <a:cs typeface="Arial"/>
                <a:sym typeface="Arial"/>
              </a:rPr>
              <a:t>Ofrecerle ayuda</a:t>
            </a:r>
          </a:p>
          <a:p>
            <a:r>
              <a:rPr lang="es-AR" sz="1200" b="0" i="0" u="none" strike="noStrike" cap="none" baseline="0" dirty="0">
                <a:solidFill>
                  <a:schemeClr val="dk1"/>
                </a:solidFill>
                <a:latin typeface="Arial"/>
                <a:ea typeface="Arial"/>
                <a:cs typeface="Arial"/>
                <a:sym typeface="Arial"/>
              </a:rPr>
              <a:t>Generar un buen ambiente</a:t>
            </a:r>
          </a:p>
          <a:p>
            <a:r>
              <a:rPr lang="es-AR" sz="1200" b="0" i="0" u="none" strike="noStrike" cap="none" baseline="0" dirty="0">
                <a:solidFill>
                  <a:schemeClr val="dk1"/>
                </a:solidFill>
                <a:latin typeface="Arial"/>
                <a:ea typeface="Arial"/>
                <a:cs typeface="Arial"/>
                <a:sym typeface="Arial"/>
              </a:rPr>
              <a:t>Conocer las fortalezas y debilidades de las personas y apalancarnos en las fortalezas</a:t>
            </a:r>
          </a:p>
          <a:p>
            <a:r>
              <a:rPr lang="es-AR" sz="1200" b="0" i="0" u="none" strike="noStrike" cap="none" baseline="0" dirty="0">
                <a:solidFill>
                  <a:schemeClr val="dk1"/>
                </a:solidFill>
                <a:latin typeface="Arial"/>
                <a:ea typeface="Arial"/>
                <a:cs typeface="Arial"/>
                <a:sym typeface="Arial"/>
              </a:rPr>
              <a:t>Escuchar activamente</a:t>
            </a:r>
          </a:p>
          <a:p>
            <a:r>
              <a:rPr lang="es-AR" sz="1200" b="0" i="0" u="none" strike="noStrike" cap="none" baseline="0" dirty="0">
                <a:solidFill>
                  <a:schemeClr val="dk1"/>
                </a:solidFill>
                <a:latin typeface="Arial"/>
                <a:ea typeface="Arial"/>
                <a:cs typeface="Arial"/>
                <a:sym typeface="Arial"/>
              </a:rPr>
              <a:t>Ser claro en las decisiones que tomamos</a:t>
            </a:r>
          </a:p>
          <a:p>
            <a:r>
              <a:rPr lang="es-AR" sz="1200" b="0" i="0" u="none" strike="noStrike" cap="none" baseline="0" dirty="0">
                <a:solidFill>
                  <a:schemeClr val="dk1"/>
                </a:solidFill>
                <a:latin typeface="Arial"/>
                <a:ea typeface="Arial"/>
                <a:cs typeface="Arial"/>
                <a:sym typeface="Arial"/>
              </a:rPr>
              <a:t>Darle feedback constructivo y </a:t>
            </a:r>
            <a:r>
              <a:rPr lang="es-AR" sz="1200" b="0" i="0" u="none" strike="noStrike" cap="none" baseline="0" dirty="0" err="1">
                <a:solidFill>
                  <a:schemeClr val="dk1"/>
                </a:solidFill>
                <a:latin typeface="Arial"/>
                <a:ea typeface="Arial"/>
                <a:cs typeface="Arial"/>
                <a:sym typeface="Arial"/>
              </a:rPr>
              <a:t>reconcer</a:t>
            </a:r>
            <a:r>
              <a:rPr lang="es-AR" sz="1200" b="0" i="0" u="none" strike="noStrike" cap="none" baseline="0" dirty="0">
                <a:solidFill>
                  <a:schemeClr val="dk1"/>
                </a:solidFill>
                <a:latin typeface="Arial"/>
                <a:ea typeface="Arial"/>
                <a:cs typeface="Arial"/>
                <a:sym typeface="Arial"/>
              </a:rPr>
              <a:t> sus logros</a:t>
            </a:r>
          </a:p>
          <a:p>
            <a:endParaRPr lang="es-ES" sz="1200" b="0" i="0" u="none" strike="noStrike" cap="none" dirty="0">
              <a:solidFill>
                <a:schemeClr val="dk1"/>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19</a:t>
            </a:fld>
            <a:endParaRPr lang="es-AR"/>
          </a:p>
        </p:txBody>
      </p:sp>
    </p:spTree>
    <p:extLst>
      <p:ext uri="{BB962C8B-B14F-4D97-AF65-F5344CB8AC3E}">
        <p14:creationId xmlns:p14="http://schemas.microsoft.com/office/powerpoint/2010/main" val="993899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i="0" u="none" strike="noStrike" cap="none" dirty="0">
                <a:solidFill>
                  <a:schemeClr val="dk1"/>
                </a:solidFill>
                <a:latin typeface="Arial"/>
                <a:ea typeface="Arial"/>
                <a:cs typeface="Arial"/>
                <a:sym typeface="Arial"/>
              </a:rPr>
              <a:t>Líderes bien preparados y alineados a la misión de la empresa son esenciales para el desarrollo de un negocio. Identificar a los líderes, invertir en capacitarlos y ofrecer algún nivel de autonomía para decidir sobre sus áreas o procesos, es fundamental. Así, se obtendrán socios en la jornada de crecimiento rumbo al éxito.</a:t>
            </a:r>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20</a:t>
            </a:fld>
            <a:endParaRPr lang="es-AR"/>
          </a:p>
        </p:txBody>
      </p:sp>
    </p:spTree>
    <p:extLst>
      <p:ext uri="{BB962C8B-B14F-4D97-AF65-F5344CB8AC3E}">
        <p14:creationId xmlns:p14="http://schemas.microsoft.com/office/powerpoint/2010/main" val="2449997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Compromiso con la verdad</a:t>
            </a:r>
            <a:r>
              <a:rPr lang="es-ES" dirty="0"/>
              <a:t>: el componente ético está creciendo con fuerza.</a:t>
            </a:r>
          </a:p>
          <a:p>
            <a:r>
              <a:rPr lang="es-ES" b="1" dirty="0"/>
              <a:t>Gestión del cambio</a:t>
            </a:r>
            <a:r>
              <a:rPr lang="es-ES" dirty="0"/>
              <a:t>: capacidad para asumir la transformación organizacional, con flexibilidad y agilidad.</a:t>
            </a:r>
          </a:p>
          <a:p>
            <a:r>
              <a:rPr lang="es-ES" b="1" dirty="0"/>
              <a:t>Visión estratégica</a:t>
            </a:r>
            <a:r>
              <a:rPr lang="es-ES" dirty="0"/>
              <a:t> y capacidad para planificar frente a lo inesperado.</a:t>
            </a:r>
          </a:p>
          <a:p>
            <a:r>
              <a:rPr lang="es-ES" b="1" dirty="0"/>
              <a:t>Capacidad de desarrollar a otros</a:t>
            </a:r>
            <a:r>
              <a:rPr lang="es-ES" dirty="0"/>
              <a:t>, permitiendo que todos los miembros de un equipo mejoren su desempeño.</a:t>
            </a:r>
          </a:p>
          <a:p>
            <a:r>
              <a:rPr lang="es-ES" b="1" dirty="0"/>
              <a:t>Empatía</a:t>
            </a:r>
            <a:r>
              <a:rPr lang="es-ES" dirty="0"/>
              <a:t>: poniéndose en el lugar de los demás, comprendiendo sus preocupaciones y dando solución a sus problemas, para lograr los objetivos propuestos.</a:t>
            </a:r>
          </a:p>
          <a:p>
            <a:r>
              <a:rPr lang="es-ES" b="1" dirty="0"/>
              <a:t>Resiliencia</a:t>
            </a:r>
            <a:r>
              <a:rPr lang="es-ES" dirty="0"/>
              <a:t>: para adaptarse o recuperarse de la adversidad, ayudando a todos sus colaboradores a transitar el camino de la reconversión o la superación</a:t>
            </a:r>
          </a:p>
          <a:p>
            <a:r>
              <a:rPr lang="es-ES" b="1" dirty="0"/>
              <a:t>Comunicación precisa y eficiente</a:t>
            </a:r>
            <a:r>
              <a:rPr lang="es-ES" dirty="0"/>
              <a:t>, trasmitiendo con claridad, escuchando e incrementando la interacción.</a:t>
            </a:r>
          </a:p>
          <a:p>
            <a:r>
              <a:rPr lang="es-ES" b="1" dirty="0"/>
              <a:t>Motivación para el logro de resultados</a:t>
            </a:r>
            <a:r>
              <a:rPr lang="es-ES" dirty="0"/>
              <a:t>: inspirando, canalizando la energía y el potencial del equipo.</a:t>
            </a:r>
          </a:p>
          <a:p>
            <a:r>
              <a:rPr lang="es-ES" b="1" dirty="0"/>
              <a:t>Perspectiva diversa</a:t>
            </a:r>
            <a:r>
              <a:rPr lang="es-ES" dirty="0"/>
              <a:t>: fomentando la igualdad de género y la diversidad (incluyendo edad y discapacidad).</a:t>
            </a:r>
          </a:p>
          <a:p>
            <a:r>
              <a:rPr lang="es-ES" b="1" dirty="0"/>
              <a:t>Visión de servicio</a:t>
            </a:r>
            <a:r>
              <a:rPr lang="es-ES" dirty="0"/>
              <a:t>: dirigir y servir de guía a su equipo durante un proceso hasta que se cumpla el objetivo marcado, asumiendo riesgos y responsabilidades, tomando decisiones, rectificándose y recompensando.</a:t>
            </a: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22</a:t>
            </a:fld>
            <a:endParaRPr lang="es-AR"/>
          </a:p>
        </p:txBody>
      </p:sp>
    </p:spTree>
    <p:extLst>
      <p:ext uri="{BB962C8B-B14F-4D97-AF65-F5344CB8AC3E}">
        <p14:creationId xmlns:p14="http://schemas.microsoft.com/office/powerpoint/2010/main" val="385621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t>Cuáles son las responsabilidades del líder.</a:t>
            </a:r>
          </a:p>
          <a:p>
            <a:r>
              <a:rPr lang="es-ES" b="1" dirty="0"/>
              <a:t>Gestionar el clima organizacional:</a:t>
            </a:r>
          </a:p>
          <a:p>
            <a:r>
              <a:rPr lang="es-ES" b="0" i="0" dirty="0">
                <a:solidFill>
                  <a:srgbClr val="505050"/>
                </a:solidFill>
                <a:effectLst/>
                <a:latin typeface="NexusSansPro"/>
              </a:rPr>
              <a:t>En este sentido se determina que las habilidades del liderazgo son necesarias para instaurar ambientes de trabajo motivantes, que les permita a los colaboradores crecer y desarrollarse, ya que los líderes tienen la capacidad para crear ambientes de trabajo donde la motivación es su principal cualidad</a:t>
            </a:r>
            <a:r>
              <a:rPr lang="es-ES" dirty="0"/>
              <a:t>.</a:t>
            </a:r>
          </a:p>
          <a:p>
            <a:endParaRPr lang="es-ES" dirty="0"/>
          </a:p>
          <a:p>
            <a:r>
              <a:rPr lang="es-ES" b="1" dirty="0"/>
              <a:t>Desarrollar equipos: </a:t>
            </a:r>
            <a:r>
              <a:rPr lang="es-ES" dirty="0"/>
              <a:t>El líder que cree una atmósfera de trabajo donde todos puedan contribuir (por lo que el equipo se beneficia de las habilidades y de los conocimientos de sus miembros), contribuirá al éxito del equipo.</a:t>
            </a:r>
          </a:p>
          <a:p>
            <a:r>
              <a:rPr lang="es-ES" dirty="0"/>
              <a:t>Pone a su equipo por delante de su ego, por lo que no acapara las mejores oportunidades. Al apartarse y dejar que sea el equipo el que se encargue de sus responsabilidades, al permitir que el equipo aprenda a desempeñar otras funciones, el líder del equipo crea las oportunidades necesarias para que cada miembro del equipo progrese.</a:t>
            </a:r>
          </a:p>
          <a:p>
            <a:endParaRPr lang="es-ES" dirty="0"/>
          </a:p>
          <a:p>
            <a:r>
              <a:rPr lang="es-ES" dirty="0"/>
              <a:t>Llevar adelante la </a:t>
            </a:r>
            <a:r>
              <a:rPr lang="es-ES" b="1" dirty="0"/>
              <a:t>estrategia del negocio: </a:t>
            </a:r>
            <a:r>
              <a:rPr lang="es-ES" dirty="0"/>
              <a:t>ayudar y guiar al equipo a que se cumplan los objetivos propuestos.</a:t>
            </a:r>
          </a:p>
          <a:p>
            <a:endParaRPr lang="es-ES" dirty="0"/>
          </a:p>
          <a:p>
            <a:r>
              <a:rPr lang="es-ES" dirty="0"/>
              <a:t>Trasmisión de valores. El líder es ejemplo e inspiración para que sus seguidores imiten sus conductas.</a:t>
            </a:r>
          </a:p>
          <a:p>
            <a:r>
              <a:rPr lang="es-ES" dirty="0"/>
              <a:t>El líder a través del ejemplo, sus actos y comunicaciones debe transmitir los valores de la empresa.</a:t>
            </a:r>
          </a:p>
          <a:p>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23</a:t>
            </a:fld>
            <a:endParaRPr lang="es-AR"/>
          </a:p>
        </p:txBody>
      </p:sp>
    </p:spTree>
    <p:extLst>
      <p:ext uri="{BB962C8B-B14F-4D97-AF65-F5344CB8AC3E}">
        <p14:creationId xmlns:p14="http://schemas.microsoft.com/office/powerpoint/2010/main" val="148610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3</a:t>
            </a:fld>
            <a:endParaRPr lang="es-AR"/>
          </a:p>
        </p:txBody>
      </p:sp>
    </p:spTree>
    <p:extLst>
      <p:ext uri="{BB962C8B-B14F-4D97-AF65-F5344CB8AC3E}">
        <p14:creationId xmlns:p14="http://schemas.microsoft.com/office/powerpoint/2010/main" val="147043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https://www.youtube.com/watch?v=PDLSvzxlTlU&amp;t=19s</a:t>
            </a:r>
          </a:p>
        </p:txBody>
      </p:sp>
      <p:sp>
        <p:nvSpPr>
          <p:cNvPr id="4" name="3 Marcador de número de diapositiva"/>
          <p:cNvSpPr>
            <a:spLocks noGrp="1"/>
          </p:cNvSpPr>
          <p:nvPr>
            <p:ph type="sldNum" sz="quarter" idx="10"/>
          </p:nvPr>
        </p:nvSpPr>
        <p:spPr/>
        <p:txBody>
          <a:bodyPr/>
          <a:lstStyle/>
          <a:p>
            <a:fld id="{730D873F-C094-40BC-A364-F42A5EA6472C}" type="slidenum">
              <a:rPr lang="es-AR" smtClean="0"/>
              <a:pPr/>
              <a:t>24</a:t>
            </a:fld>
            <a:endParaRPr lang="es-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b="0" i="0" dirty="0">
                <a:solidFill>
                  <a:srgbClr val="333333"/>
                </a:solidFill>
                <a:effectLst/>
                <a:latin typeface="Georgia" panose="02040502050405020303" pitchFamily="18" charset="0"/>
              </a:rPr>
              <a:t>Delegar </a:t>
            </a:r>
            <a:r>
              <a:rPr lang="es-AR" altLang="es-MX" dirty="0"/>
              <a:t>no implica perder autoridad ni dejar de asumir responsabilidades. Todo lo contrario. Un buen líder conoce los beneficios de delegar y sabe cómo hacerlo responsablemente. Delegar es administrar mejor tu tiempo y fomentar el trabajo en equipo y el compromiso. No transmitas la tarea que delegas como si fuera una “carga” de la que te desprendes. Transmite la idea de responsabilidad, explica la importancia de la tarea que delegas. Logra que la persona a quien se la has encomendado se sienta importante, no dudes en expresarle cuáles son las virtudes por las cuales la has escogido.</a:t>
            </a:r>
            <a:endParaRPr lang="es-AR" dirty="0"/>
          </a:p>
          <a:p>
            <a:endParaRPr lang="es-ES" b="0" i="0" dirty="0">
              <a:solidFill>
                <a:srgbClr val="333333"/>
              </a:solidFill>
              <a:effectLst/>
              <a:latin typeface="Georgia" panose="02040502050405020303" pitchFamily="18" charset="0"/>
            </a:endParaRPr>
          </a:p>
          <a:p>
            <a:endParaRPr lang="es-ES" b="0" i="0" dirty="0">
              <a:solidFill>
                <a:srgbClr val="333333"/>
              </a:solidFill>
              <a:effectLst/>
              <a:latin typeface="Georgia" panose="02040502050405020303" pitchFamily="18" charset="0"/>
            </a:endParaRPr>
          </a:p>
          <a:p>
            <a:r>
              <a:rPr lang="es-ES" b="0" i="0" dirty="0">
                <a:solidFill>
                  <a:srgbClr val="333333"/>
                </a:solidFill>
                <a:effectLst/>
                <a:latin typeface="Georgia" panose="02040502050405020303" pitchFamily="18" charset="0"/>
              </a:rPr>
              <a:t>Pensar que es mejor hacerlo solo.. Se trata </a:t>
            </a:r>
            <a:r>
              <a:rPr lang="es-ES" b="0" i="0" dirty="0">
                <a:solidFill>
                  <a:srgbClr val="333333"/>
                </a:solidFill>
                <a:effectLst/>
                <a:latin typeface="Open Sans" panose="020B0606030504020204" pitchFamily="34" charset="0"/>
              </a:rPr>
              <a:t>De saber o </a:t>
            </a:r>
            <a:r>
              <a:rPr lang="es-ES" b="1" i="0" dirty="0">
                <a:solidFill>
                  <a:srgbClr val="333333"/>
                </a:solidFill>
                <a:effectLst/>
                <a:latin typeface="Open Sans" panose="020B0606030504020204" pitchFamily="34" charset="0"/>
              </a:rPr>
              <a:t>descubrir qué necesitas y poder encontrar quién o quiénes son las personas  que pueden ayudarte a lograrlo</a:t>
            </a:r>
            <a:r>
              <a:rPr lang="es-ES" b="0" i="0" dirty="0">
                <a:solidFill>
                  <a:srgbClr val="333333"/>
                </a:solidFill>
                <a:effectLst/>
                <a:latin typeface="Open Sans" panose="020B0606030504020204" pitchFamily="34" charset="0"/>
              </a:rPr>
              <a:t>.</a:t>
            </a:r>
          </a:p>
          <a:p>
            <a:endParaRPr lang="es-ES" b="0" i="0" dirty="0">
              <a:solidFill>
                <a:srgbClr val="333333"/>
              </a:solidFill>
              <a:effectLst/>
              <a:latin typeface="Open Sans" panose="020B0606030504020204" pitchFamily="34" charset="0"/>
            </a:endParaRPr>
          </a:p>
          <a:p>
            <a:r>
              <a:rPr lang="es-ES" b="0" i="0" dirty="0">
                <a:solidFill>
                  <a:srgbClr val="333333"/>
                </a:solidFill>
                <a:effectLst/>
                <a:latin typeface="Open Sans" panose="020B0606030504020204" pitchFamily="34" charset="0"/>
              </a:rPr>
              <a:t>Ver la delegación como una inversión de tiempo </a:t>
            </a:r>
          </a:p>
          <a:p>
            <a:endParaRPr lang="es-ES" b="0" i="0" dirty="0">
              <a:solidFill>
                <a:srgbClr val="333333"/>
              </a:solidFill>
              <a:effectLst/>
              <a:latin typeface="Open Sans" panose="020B0606030504020204" pitchFamily="34" charset="0"/>
            </a:endParaRPr>
          </a:p>
          <a:p>
            <a:endParaRPr lang="es-ES" b="0" i="0" dirty="0">
              <a:solidFill>
                <a:srgbClr val="333333"/>
              </a:solidFill>
              <a:effectLst/>
              <a:latin typeface="Open Sans" panose="020B0606030504020204" pitchFamily="34" charset="0"/>
            </a:endParaRPr>
          </a:p>
          <a:p>
            <a:endParaRPr lang="es-ES" b="0" i="0" dirty="0">
              <a:solidFill>
                <a:srgbClr val="333333"/>
              </a:solidFill>
              <a:effectLst/>
              <a:latin typeface="Open Sans" panose="020B0606030504020204" pitchFamily="34" charset="0"/>
            </a:endParaRPr>
          </a:p>
          <a:p>
            <a:r>
              <a:rPr lang="es-ES" b="0" i="0" dirty="0">
                <a:solidFill>
                  <a:srgbClr val="333333"/>
                </a:solidFill>
                <a:effectLst/>
                <a:latin typeface="Georgia" panose="02040502050405020303" pitchFamily="18" charset="0"/>
              </a:rPr>
              <a:t>En la lista de errores más habituales a la hora de delegar también se encuentra olvidarse de establecer las expectativas sobre lo que hay que lograr. "¿Cómo sabrá el empleado cuando llegó al 100%?", . "¿Cuándo habrá terminado? ¿Qué es lo que hay que lograr? ¿Y quién tiene que estar contento con lo logrado?".</a:t>
            </a:r>
            <a:endParaRPr lang="es-ES" b="0" i="0" dirty="0">
              <a:solidFill>
                <a:srgbClr val="333333"/>
              </a:solidFill>
              <a:effectLst/>
              <a:latin typeface="Open Sans" panose="020B0606030504020204" pitchFamily="34" charset="0"/>
            </a:endParaRPr>
          </a:p>
          <a:p>
            <a:endParaRPr lang="es-ES" b="0" i="0" dirty="0">
              <a:solidFill>
                <a:srgbClr val="333333"/>
              </a:solidFill>
              <a:effectLst/>
              <a:latin typeface="Open Sans" panose="020B0606030504020204" pitchFamily="34" charset="0"/>
            </a:endParaRPr>
          </a:p>
          <a:p>
            <a:pPr marL="0" indent="0" defTabSz="887242">
              <a:buClrTx/>
              <a:buSzTx/>
              <a:defRPr/>
            </a:pPr>
            <a:r>
              <a:rPr lang="es-ES" b="1" i="0" dirty="0">
                <a:solidFill>
                  <a:srgbClr val="993355"/>
                </a:solidFill>
                <a:effectLst/>
                <a:latin typeface="Open Sans" panose="020B0606030504020204" pitchFamily="34" charset="0"/>
              </a:rPr>
              <a:t>Esperas a tener algo grande para delegar. </a:t>
            </a:r>
            <a:r>
              <a:rPr lang="es-ES" b="1" i="0" dirty="0">
                <a:solidFill>
                  <a:srgbClr val="333333"/>
                </a:solidFill>
                <a:effectLst/>
                <a:latin typeface="Open Sans" panose="020B0606030504020204" pitchFamily="34" charset="0"/>
              </a:rPr>
              <a:t>Comienza con algo pequeño, manejable, que te permita aprender sin impactos, y poder evaluar los resultados rápidamente</a:t>
            </a:r>
            <a:r>
              <a:rPr lang="es-ES" b="0" i="0" dirty="0">
                <a:solidFill>
                  <a:srgbClr val="333333"/>
                </a:solidFill>
                <a:effectLst/>
                <a:latin typeface="Open Sans" panose="020B0606030504020204" pitchFamily="34" charset="0"/>
              </a:rPr>
              <a:t>. Si funcionó, adelante puedes ir al siguiente escalón. Si no funcionó, a corregir y volver a intentar</a:t>
            </a:r>
          </a:p>
          <a:p>
            <a:endParaRPr lang="es-ES" b="0" i="0" dirty="0">
              <a:solidFill>
                <a:srgbClr val="333333"/>
              </a:solidFill>
              <a:effectLst/>
              <a:latin typeface="Georgia" panose="02040502050405020303" pitchFamily="18" charset="0"/>
            </a:endParaRPr>
          </a:p>
          <a:p>
            <a:pPr marL="0" indent="0" defTabSz="887242">
              <a:buClrTx/>
              <a:buSzTx/>
              <a:defRPr/>
            </a:pPr>
            <a:r>
              <a:rPr lang="es-ES" b="0" i="0" dirty="0">
                <a:solidFill>
                  <a:srgbClr val="333333"/>
                </a:solidFill>
                <a:effectLst/>
                <a:latin typeface="Georgia" panose="02040502050405020303" pitchFamily="18" charset="0"/>
              </a:rPr>
              <a:t>Hacer un pedido incompleto. Cuando se delega, hay que asegurarse de proveer suficiente información. Si es necesario escribir los pasos antes de reunirse con su empleado para preparar su sesión de delegación inicial. "Desarrolle un plan para el control", dice. "Hay que ser muy claro. Esta es la tarea. Este es el cronograma. Al terminarse tiene que verse así. Estas son las personas que tienen que involucrarse y estás son las personas a las que hay que informar". También es importante precisar qué recursos están disponibles y qué es lo que puede o no puede hacer sin consultar.</a:t>
            </a:r>
          </a:p>
          <a:p>
            <a:endParaRPr lang="es-ES" b="0" i="0" dirty="0">
              <a:solidFill>
                <a:srgbClr val="333333"/>
              </a:solidFill>
              <a:effectLst/>
              <a:latin typeface="Georgia" panose="02040502050405020303" pitchFamily="18" charset="0"/>
            </a:endParaRPr>
          </a:p>
          <a:p>
            <a:pPr marL="0" indent="0" defTabSz="887242">
              <a:buClrTx/>
              <a:buSzTx/>
              <a:defRPr/>
            </a:pPr>
            <a:r>
              <a:rPr lang="es-ES" b="1" i="0" dirty="0">
                <a:solidFill>
                  <a:srgbClr val="993355"/>
                </a:solidFill>
                <a:effectLst/>
                <a:latin typeface="Open Sans" panose="020B0606030504020204" pitchFamily="34" charset="0"/>
              </a:rPr>
              <a:t>Delegas sin un plan, sin directivas ni un objetivo.. Pensar </a:t>
            </a:r>
            <a:r>
              <a:rPr lang="es-ES" b="0" i="0" dirty="0">
                <a:solidFill>
                  <a:srgbClr val="333333"/>
                </a:solidFill>
                <a:effectLst/>
                <a:latin typeface="Open Sans" panose="020B0606030504020204" pitchFamily="34" charset="0"/>
              </a:rPr>
              <a:t>¿Qué es lo que esperas obtener? </a:t>
            </a:r>
          </a:p>
          <a:p>
            <a:pPr algn="l"/>
            <a:r>
              <a:rPr lang="es-ES" b="0" i="0" dirty="0">
                <a:solidFill>
                  <a:srgbClr val="333333"/>
                </a:solidFill>
                <a:effectLst/>
                <a:latin typeface="Open Sans" panose="020B0606030504020204" pitchFamily="34" charset="0"/>
              </a:rPr>
              <a:t> </a:t>
            </a:r>
          </a:p>
          <a:p>
            <a:pPr algn="just"/>
            <a:endParaRPr lang="es-ES" b="0" i="0" dirty="0">
              <a:solidFill>
                <a:srgbClr val="333333"/>
              </a:solidFill>
              <a:effectLst/>
              <a:latin typeface="Open Sans" panose="020B0606030504020204" pitchFamily="34" charset="0"/>
            </a:endParaRPr>
          </a:p>
          <a:p>
            <a:pPr algn="just"/>
            <a:r>
              <a:rPr lang="es-ES" b="0" i="0" dirty="0">
                <a:solidFill>
                  <a:srgbClr val="333333"/>
                </a:solidFill>
                <a:effectLst/>
                <a:latin typeface="Open Sans" panose="020B0606030504020204" pitchFamily="34" charset="0"/>
              </a:rPr>
              <a:t>No saber que hacer después de delegar, ¿cómo controlar qué sucedió?</a:t>
            </a:r>
          </a:p>
          <a:p>
            <a:pPr algn="l"/>
            <a:r>
              <a:rPr lang="es-ES" b="0" i="0" dirty="0">
                <a:solidFill>
                  <a:srgbClr val="333333"/>
                </a:solidFill>
                <a:effectLst/>
                <a:latin typeface="Open Sans" panose="020B0606030504020204" pitchFamily="34" charset="0"/>
              </a:rPr>
              <a:t> </a:t>
            </a:r>
          </a:p>
          <a:p>
            <a:pPr algn="just">
              <a:buFont typeface="Arial" panose="020B0604020202020204" pitchFamily="34" charset="0"/>
              <a:buChar char="•"/>
            </a:pPr>
            <a:r>
              <a:rPr lang="es-ES" b="1" i="0" dirty="0" err="1">
                <a:solidFill>
                  <a:srgbClr val="333333"/>
                </a:solidFill>
                <a:effectLst/>
                <a:latin typeface="Open Sans" panose="020B0606030504020204" pitchFamily="34" charset="0"/>
              </a:rPr>
              <a:t>checklist</a:t>
            </a:r>
            <a:r>
              <a:rPr lang="es-ES" b="0" i="0" dirty="0">
                <a:solidFill>
                  <a:srgbClr val="333333"/>
                </a:solidFill>
                <a:effectLst/>
                <a:latin typeface="Open Sans" panose="020B0606030504020204" pitchFamily="34" charset="0"/>
              </a:rPr>
              <a:t> (hecho en cualquier hoja de cálculo) para detallar las partes más importantes del proceso y de esta forma </a:t>
            </a:r>
            <a:r>
              <a:rPr lang="es-ES" b="1" i="0" dirty="0">
                <a:solidFill>
                  <a:srgbClr val="333333"/>
                </a:solidFill>
                <a:effectLst/>
                <a:latin typeface="Open Sans" panose="020B0606030504020204" pitchFamily="34" charset="0"/>
              </a:rPr>
              <a:t>darle seguimiento a la tarea delegada</a:t>
            </a:r>
            <a:r>
              <a:rPr lang="es-ES" b="0" i="0" dirty="0">
                <a:solidFill>
                  <a:srgbClr val="333333"/>
                </a:solidFill>
                <a:effectLst/>
                <a:latin typeface="Open Sans" panose="020B0606030504020204" pitchFamily="34" charset="0"/>
              </a:rPr>
              <a:t>. También es importante que tengas </a:t>
            </a:r>
            <a:r>
              <a:rPr lang="es-ES" b="1" i="0" dirty="0">
                <a:solidFill>
                  <a:srgbClr val="333333"/>
                </a:solidFill>
                <a:effectLst/>
                <a:latin typeface="Open Sans" panose="020B0606030504020204" pitchFamily="34" charset="0"/>
              </a:rPr>
              <a:t>métricas o estadísticas con las que puedas evaluar el resultado</a:t>
            </a:r>
            <a:r>
              <a:rPr lang="es-ES" b="0" i="0" dirty="0">
                <a:solidFill>
                  <a:srgbClr val="333333"/>
                </a:solidFill>
                <a:effectLst/>
                <a:latin typeface="Open Sans" panose="020B0606030504020204" pitchFamily="34" charset="0"/>
              </a:rPr>
              <a:t> </a:t>
            </a:r>
            <a:r>
              <a:rPr lang="es-ES" b="1" i="0" dirty="0">
                <a:solidFill>
                  <a:srgbClr val="333333"/>
                </a:solidFill>
                <a:effectLst/>
                <a:latin typeface="Open Sans" panose="020B0606030504020204" pitchFamily="34" charset="0"/>
              </a:rPr>
              <a:t>final</a:t>
            </a:r>
          </a:p>
          <a:p>
            <a:pPr algn="just">
              <a:buFont typeface="Arial" panose="020B0604020202020204" pitchFamily="34" charset="0"/>
              <a:buChar char="•"/>
            </a:pPr>
            <a:r>
              <a:rPr lang="es-ES" b="1" i="0" dirty="0">
                <a:solidFill>
                  <a:srgbClr val="333333"/>
                </a:solidFill>
                <a:effectLst/>
                <a:latin typeface="Open Sans" panose="020B0606030504020204" pitchFamily="34" charset="0"/>
              </a:rPr>
              <a:t>Valora y reconoce los logros alcanzados</a:t>
            </a: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25</a:t>
            </a:fld>
            <a:endParaRPr lang="es-AR"/>
          </a:p>
        </p:txBody>
      </p:sp>
    </p:spTree>
    <p:extLst>
      <p:ext uri="{BB962C8B-B14F-4D97-AF65-F5344CB8AC3E}">
        <p14:creationId xmlns:p14="http://schemas.microsoft.com/office/powerpoint/2010/main" val="203745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a:p>
            <a:endParaRPr lang="es-AR" dirty="0"/>
          </a:p>
          <a:p>
            <a:pPr marL="135167" lvl="1" indent="-135167" defTabSz="459795">
              <a:defRPr/>
            </a:pPr>
            <a:r>
              <a:rPr lang="es-AR" dirty="0">
                <a:solidFill>
                  <a:schemeClr val="tx2"/>
                </a:solidFill>
              </a:rPr>
              <a:t>Delegar y colaborar responsablemente fomenta el trabajo en equipo! </a:t>
            </a:r>
            <a:br>
              <a:rPr lang="es-AR" dirty="0">
                <a:solidFill>
                  <a:srgbClr val="FF6600"/>
                </a:solidFill>
              </a:rPr>
            </a:br>
            <a:r>
              <a:rPr lang="es-AR" sz="800" b="1" dirty="0">
                <a:solidFill>
                  <a:schemeClr val="accent2"/>
                </a:solidFill>
              </a:rPr>
              <a:t>Sigue los pasos</a:t>
            </a:r>
            <a:r>
              <a:rPr lang="es-AR" sz="800" dirty="0"/>
              <a:t>: para delegar y colaborar responsablemente necesitas realizar un proceso. Detecta la situación, problema o tarea que te motiva a delegar o colaborar, identifica e involucra a las personas adecuadas, explica lo que quieres y cómo lo quieres, evalúa periódicamente el avance y los resultados alcanzados.</a:t>
            </a:r>
          </a:p>
          <a:p>
            <a:pPr marL="135167" lvl="1" indent="-135167" defTabSz="459795">
              <a:defRPr/>
            </a:pPr>
            <a:endParaRPr lang="es-AR" sz="800" dirty="0"/>
          </a:p>
          <a:p>
            <a:pPr marL="135167" lvl="1" indent="-135167" defTabSz="459795">
              <a:defRPr/>
            </a:pPr>
            <a:r>
              <a:rPr lang="es-AR" sz="800" b="1" dirty="0">
                <a:solidFill>
                  <a:schemeClr val="accent2"/>
                </a:solidFill>
              </a:rPr>
              <a:t>Analiza</a:t>
            </a:r>
            <a:r>
              <a:rPr lang="es-AR" sz="800" dirty="0"/>
              <a:t>: identifica cuáles de tus tareas puedes delegar y a quién. Piensa en qué situaciones o problemas puedes colaborar con otras áreas. Y también en aquellos temas que necesitas que colaboren contigo.</a:t>
            </a:r>
          </a:p>
          <a:p>
            <a:pPr marL="135167" lvl="1" indent="-135167" defTabSz="459795">
              <a:defRPr/>
            </a:pPr>
            <a:endParaRPr lang="es-AR" sz="800" dirty="0"/>
          </a:p>
          <a:p>
            <a:pPr marL="135167" lvl="1" indent="-135167" defTabSz="459795">
              <a:defRPr/>
            </a:pPr>
            <a:r>
              <a:rPr lang="es-AR" sz="800" b="1" dirty="0">
                <a:solidFill>
                  <a:schemeClr val="accent2"/>
                </a:solidFill>
              </a:rPr>
              <a:t>Explica</a:t>
            </a:r>
            <a:r>
              <a:rPr lang="es-AR" sz="800" dirty="0"/>
              <a:t>: reúne toda la información necesaria para poder delegar y colaborar responsablemente. Explica qué necesitas y cómo lo necesitas. Reserva un tiempo para responder las dudas que se planteen.</a:t>
            </a:r>
          </a:p>
          <a:p>
            <a:pPr marL="135167" lvl="1" indent="-135167" defTabSz="459795">
              <a:defRPr/>
            </a:pPr>
            <a:endParaRPr lang="es-AR" sz="700" dirty="0"/>
          </a:p>
          <a:p>
            <a:pPr marL="135167" lvl="1" indent="-135167" defTabSz="459795">
              <a:defRPr/>
            </a:pPr>
            <a:r>
              <a:rPr lang="es-AR" sz="800" b="1" dirty="0">
                <a:solidFill>
                  <a:schemeClr val="accent2"/>
                </a:solidFill>
              </a:rPr>
              <a:t>Evalúa</a:t>
            </a:r>
            <a:r>
              <a:rPr lang="es-AR" sz="800" dirty="0"/>
              <a:t>: realiza un seguimiento del avance de la tarea que has delegado o de la que has solicitado colaboración. Interviene en caso de que veas poco avance o los resultados no sean los esperados.</a:t>
            </a:r>
          </a:p>
          <a:p>
            <a:pPr marL="0" lvl="1" indent="0" defTabSz="459795">
              <a:defRPr/>
            </a:pPr>
            <a:endParaRPr lang="es-AR" sz="700" dirty="0"/>
          </a:p>
          <a:p>
            <a:pPr marL="135167" lvl="1" indent="-135167" defTabSz="459795">
              <a:defRPr/>
            </a:pPr>
            <a:r>
              <a:rPr lang="es-AR" sz="800" b="1" dirty="0">
                <a:solidFill>
                  <a:schemeClr val="accent2"/>
                </a:solidFill>
              </a:rPr>
              <a:t>Involúcralos</a:t>
            </a:r>
            <a:r>
              <a:rPr lang="es-AR" sz="800" dirty="0"/>
              <a:t>: transmite la idea de equipo. Explica la importancia de la tarea que has decidido delegar o de la situación que motiva la colaboración. Demuestra que valoras el aporte que realizan otras personas o áreas al equipo. Destaca sus virtudes.</a:t>
            </a:r>
          </a:p>
          <a:p>
            <a:pPr marL="135167" lvl="1" indent="-135167" defTabSz="459795">
              <a:defRPr/>
            </a:pPr>
            <a:endParaRPr lang="es-AR" sz="800"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26</a:t>
            </a:fld>
            <a:endParaRPr lang="es-AR"/>
          </a:p>
        </p:txBody>
      </p:sp>
    </p:spTree>
    <p:extLst>
      <p:ext uri="{BB962C8B-B14F-4D97-AF65-F5344CB8AC3E}">
        <p14:creationId xmlns:p14="http://schemas.microsoft.com/office/powerpoint/2010/main" val="1324377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Ya hablamos de la importancia de la comunicación, de las conversaciones una de las herramientas fundamentales del líder es hacer que las reuniones sean efectivas.. Es decir que cumplan con el objetivo que se plantea, tiene que ver con el para que.</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dirty="0"/>
              <a:t>Preguntar a la audiencia y después mostrar las opciones</a:t>
            </a:r>
          </a:p>
          <a:p>
            <a:endParaRPr lang="es-ES" sz="1200" b="0" i="0" u="none" strike="noStrike" cap="none" dirty="0">
              <a:solidFill>
                <a:schemeClr val="dk1"/>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27</a:t>
            </a:fld>
            <a:endParaRPr lang="es-AR"/>
          </a:p>
        </p:txBody>
      </p:sp>
    </p:spTree>
    <p:extLst>
      <p:ext uri="{BB962C8B-B14F-4D97-AF65-F5344CB8AC3E}">
        <p14:creationId xmlns:p14="http://schemas.microsoft.com/office/powerpoint/2010/main" val="553521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0" i="0" dirty="0">
                <a:solidFill>
                  <a:srgbClr val="444444"/>
                </a:solidFill>
                <a:effectLst/>
                <a:latin typeface="open sans" panose="020B0606030504020204" pitchFamily="34" charset="0"/>
              </a:rPr>
              <a:t>Las reuniones son la esencia del manejo directivo, permanentemente estamos convocando, dirigiendo o asistiendo a reuniones, sin embargo en muchas ocasiones sentimos que no estamos obteniendo los resultados esperados o que el tiempo dedicado a ellas no es efectivo y que podríamos ocupar ese tiempo resolviendo todos los pendientes que tenemos esperando en nuestros puestos de trabajo.</a:t>
            </a:r>
          </a:p>
          <a:p>
            <a:r>
              <a:rPr lang="es-ES" b="0" i="0" dirty="0">
                <a:solidFill>
                  <a:srgbClr val="444444"/>
                </a:solidFill>
                <a:effectLst/>
                <a:latin typeface="open sans" panose="020B0606030504020204" pitchFamily="34" charset="0"/>
              </a:rPr>
              <a:t>Uno de los temas que más preocupa a muchos es cuando las reuniones se convierten en rutinarias y pierden su propósito, son reuniones sin agenda específica y que fácilmente caen en el anecdotario haciendo que no haya efectividad en el tiempo dedicado a las reuniones</a:t>
            </a:r>
          </a:p>
          <a:p>
            <a:r>
              <a:rPr lang="es-ES" b="0" i="0" dirty="0">
                <a:solidFill>
                  <a:srgbClr val="444444"/>
                </a:solidFill>
                <a:effectLst/>
                <a:latin typeface="open sans" panose="020B0606030504020204" pitchFamily="34" charset="0"/>
              </a:rPr>
              <a:t>En la búsqueda de estrategias que permitan que las reuniones sean efectivas y que tengan impacto en la productividad debemos tener en cuenta los componentes de la misma, de tal manera que se conviertan en un instrumento que se conviertan en espacios productivos asociados a la planeación, ejecución y seguimiento de las tareas.</a:t>
            </a:r>
            <a:endParaRPr lang="es-ES" b="0" i="0" dirty="0">
              <a:solidFill>
                <a:srgbClr val="292929"/>
              </a:solidFill>
              <a:effectLst/>
              <a:latin typeface="charter"/>
            </a:endParaRPr>
          </a:p>
          <a:p>
            <a:endParaRPr lang="es-ES" b="0" i="0" dirty="0">
              <a:solidFill>
                <a:srgbClr val="292929"/>
              </a:solidFill>
              <a:effectLst/>
              <a:latin typeface="charter"/>
            </a:endParaRPr>
          </a:p>
          <a:p>
            <a:r>
              <a:rPr lang="es-ES" b="1" i="0" dirty="0">
                <a:solidFill>
                  <a:srgbClr val="292929"/>
                </a:solidFill>
                <a:effectLst/>
                <a:latin typeface="Charter"/>
              </a:rPr>
              <a:t>ENTONCES.. QUE DEBEMOS TENER EN CUENTA A LA HORA DE TENER REUNIONES </a:t>
            </a:r>
          </a:p>
          <a:p>
            <a:endParaRPr lang="es-AR" dirty="0"/>
          </a:p>
          <a:p>
            <a:r>
              <a:rPr lang="en-US" b="1" i="0" dirty="0" err="1">
                <a:solidFill>
                  <a:srgbClr val="292929"/>
                </a:solidFill>
                <a:effectLst/>
                <a:latin typeface="Charter"/>
              </a:rPr>
              <a:t>Objetivos</a:t>
            </a:r>
            <a:r>
              <a:rPr lang="en-US" b="1" i="0" dirty="0">
                <a:solidFill>
                  <a:srgbClr val="292929"/>
                </a:solidFill>
                <a:effectLst/>
                <a:latin typeface="Charter"/>
              </a:rPr>
              <a:t> de la </a:t>
            </a:r>
            <a:r>
              <a:rPr lang="en-US" b="1" i="0" dirty="0" err="1">
                <a:solidFill>
                  <a:srgbClr val="292929"/>
                </a:solidFill>
                <a:effectLst/>
                <a:latin typeface="Charter"/>
              </a:rPr>
              <a:t>reunión</a:t>
            </a:r>
            <a:endParaRPr lang="es-AR" b="1" i="0" dirty="0">
              <a:solidFill>
                <a:srgbClr val="292929"/>
              </a:solidFill>
              <a:effectLst/>
              <a:latin typeface="Charter"/>
            </a:endParaRPr>
          </a:p>
          <a:p>
            <a:r>
              <a:rPr lang="es-ES" b="0" i="0" dirty="0">
                <a:solidFill>
                  <a:srgbClr val="292929"/>
                </a:solidFill>
                <a:effectLst/>
                <a:latin typeface="charter"/>
              </a:rPr>
              <a:t>parece obvio que, para fijar una reunión, es preciso tener claro cuáles son sus objetivos, pero esto no siempre es así. En las organizaciones, muchas reuniones se llevan a cabo por rutina, porque siempre se trabajó así, o porque es preciso abordar una situación, que bien podría haberse resuelto con un llamado telefónico o en un chat. Por este motivo, el hecho de </a:t>
            </a:r>
            <a:r>
              <a:rPr lang="es-ES" b="1" i="0" dirty="0">
                <a:solidFill>
                  <a:srgbClr val="292929"/>
                </a:solidFill>
                <a:effectLst/>
                <a:latin typeface="Charter"/>
              </a:rPr>
              <a:t>tener bien claro si realmente es necesaria una reunión y, en caso afirmativo, que la misma tenga un objetivo claro, es el primer paso para asegurar su éxito.</a:t>
            </a:r>
            <a:r>
              <a:rPr lang="es-ES" b="0" i="0" dirty="0">
                <a:solidFill>
                  <a:srgbClr val="292929"/>
                </a:solidFill>
                <a:effectLst/>
                <a:latin typeface="charter"/>
              </a:rPr>
              <a:t> Además de ser el puntapié inicial para que no se pierda el foco durante la misma.</a:t>
            </a:r>
          </a:p>
          <a:p>
            <a:endParaRPr lang="es-ES" b="0" i="0" dirty="0">
              <a:solidFill>
                <a:srgbClr val="292929"/>
              </a:solidFill>
              <a:effectLst/>
              <a:latin typeface="charter"/>
            </a:endParaRPr>
          </a:p>
          <a:p>
            <a:r>
              <a:rPr lang="es-ES" b="0" i="0" dirty="0">
                <a:solidFill>
                  <a:srgbClr val="292929"/>
                </a:solidFill>
                <a:effectLst/>
                <a:latin typeface="charter"/>
              </a:rPr>
              <a:t>Convoca a la hora adecuada, no convoques fuera del horario laboral, esto genera mucha incomodidad y seguramente los convocados no tengan la mejor predisposición, buscaran soluciones mas rápidas , no las mejores.</a:t>
            </a:r>
            <a:endParaRPr lang="es-AR" b="1" i="0" dirty="0">
              <a:solidFill>
                <a:srgbClr val="292929"/>
              </a:solidFill>
              <a:effectLst/>
              <a:latin typeface="Charter"/>
            </a:endParaRPr>
          </a:p>
          <a:p>
            <a:endParaRPr lang="es-AR" b="1" i="0" dirty="0">
              <a:solidFill>
                <a:srgbClr val="292929"/>
              </a:solidFill>
              <a:effectLst/>
              <a:latin typeface="Charter"/>
            </a:endParaRPr>
          </a:p>
          <a:p>
            <a:r>
              <a:rPr lang="en-US" b="1" i="0" dirty="0" err="1">
                <a:solidFill>
                  <a:srgbClr val="292929"/>
                </a:solidFill>
                <a:effectLst/>
                <a:latin typeface="Charter"/>
              </a:rPr>
              <a:t>Asistentes</a:t>
            </a:r>
            <a:endParaRPr lang="es-AR" b="1" i="0" dirty="0">
              <a:solidFill>
                <a:srgbClr val="292929"/>
              </a:solidFill>
              <a:effectLst/>
              <a:latin typeface="Charter"/>
            </a:endParaRPr>
          </a:p>
          <a:p>
            <a:r>
              <a:rPr lang="es-ES" b="0" i="0" dirty="0">
                <a:solidFill>
                  <a:srgbClr val="292929"/>
                </a:solidFill>
                <a:effectLst/>
                <a:latin typeface="charter"/>
              </a:rPr>
              <a:t>Las personas que conforman una reunión van a determinar el éxito o fracaso de la misma. Más allá de que es preciso determinar por qué una u otra persona debe participar de cada uno de los encuentros que organices, el número total de participantes es también determinante. </a:t>
            </a:r>
            <a:r>
              <a:rPr lang="es-ES" b="1" i="0" dirty="0">
                <a:solidFill>
                  <a:srgbClr val="292929"/>
                </a:solidFill>
                <a:effectLst/>
                <a:latin typeface="Charter"/>
              </a:rPr>
              <a:t>¿Conoces la regla 8–18–1800? De acuerdo a los autores, si se debe resolver un problema o tomar una decisión, la reunión no debe tener más de 8 participantes; más personas en una sala, generarían conflictos mayores.</a:t>
            </a:r>
            <a:r>
              <a:rPr lang="es-ES" b="0" i="0" dirty="0">
                <a:solidFill>
                  <a:srgbClr val="292929"/>
                </a:solidFill>
                <a:effectLst/>
                <a:latin typeface="charter"/>
              </a:rPr>
              <a:t> En cambio,</a:t>
            </a:r>
            <a:r>
              <a:rPr lang="es-ES" b="1" i="0" dirty="0">
                <a:solidFill>
                  <a:srgbClr val="292929"/>
                </a:solidFill>
                <a:effectLst/>
                <a:latin typeface="Charter"/>
              </a:rPr>
              <a:t> si el objetivo es realizar una lluvia de ideas, 18 es el número ideal de asistentes </a:t>
            </a:r>
            <a:r>
              <a:rPr lang="es-ES" b="0" i="0" dirty="0">
                <a:solidFill>
                  <a:srgbClr val="292929"/>
                </a:solidFill>
                <a:effectLst/>
                <a:latin typeface="charter"/>
              </a:rPr>
              <a:t>(no te preocupes, la idea es recabar ideas, no buscar un consenso entre todos los participantes). Por último</a:t>
            </a:r>
            <a:r>
              <a:rPr lang="es-ES" b="1" i="0" dirty="0">
                <a:solidFill>
                  <a:srgbClr val="292929"/>
                </a:solidFill>
                <a:effectLst/>
                <a:latin typeface="Charter"/>
              </a:rPr>
              <a:t>, si el objetivo es que toda la organización se entusiasme con una novedad, por ejemplo el lanzamiento de un nuevo producto, invita a todos los participantes de la organización</a:t>
            </a:r>
          </a:p>
          <a:p>
            <a:endParaRPr lang="es-ES" b="1" i="0" dirty="0">
              <a:solidFill>
                <a:srgbClr val="292929"/>
              </a:solidFill>
              <a:effectLst/>
              <a:latin typeface="Charter"/>
            </a:endParaRPr>
          </a:p>
          <a:p>
            <a:r>
              <a:rPr lang="en-US" b="1" i="0" dirty="0" err="1">
                <a:solidFill>
                  <a:srgbClr val="292929"/>
                </a:solidFill>
                <a:effectLst/>
                <a:latin typeface="Charter"/>
              </a:rPr>
              <a:t>Puntualidad</a:t>
            </a:r>
            <a:r>
              <a:rPr lang="en-US" b="1" i="0" dirty="0">
                <a:solidFill>
                  <a:srgbClr val="292929"/>
                </a:solidFill>
                <a:effectLst/>
                <a:latin typeface="Charter"/>
              </a:rPr>
              <a:t> e </a:t>
            </a:r>
            <a:r>
              <a:rPr lang="en-US" b="1" i="0" dirty="0" err="1">
                <a:solidFill>
                  <a:srgbClr val="292929"/>
                </a:solidFill>
                <a:effectLst/>
                <a:latin typeface="Charter"/>
              </a:rPr>
              <a:t>infraestructura</a:t>
            </a:r>
            <a:r>
              <a:rPr lang="es-ES" b="1" i="0" dirty="0">
                <a:solidFill>
                  <a:srgbClr val="292929"/>
                </a:solidFill>
                <a:effectLst/>
                <a:latin typeface="Charter"/>
              </a:rPr>
              <a:t> es determinante que el encuentro comience y termine en hora, y que, previo al comienzo del mismo, te asegures de que cuentas con toda la infraestructura necesaria para su correcto desarrollo. Si la reunión se extiende es preferible poner otra reunión en otro momento que alargarla </a:t>
            </a:r>
          </a:p>
          <a:p>
            <a:endParaRPr lang="es-ES" b="1" i="0" dirty="0">
              <a:solidFill>
                <a:srgbClr val="292929"/>
              </a:solidFill>
              <a:effectLst/>
              <a:latin typeface="Charter"/>
            </a:endParaRPr>
          </a:p>
          <a:p>
            <a:r>
              <a:rPr lang="es-ES" b="1" i="0" dirty="0">
                <a:solidFill>
                  <a:srgbClr val="292929"/>
                </a:solidFill>
                <a:effectLst/>
                <a:latin typeface="Charter"/>
              </a:rPr>
              <a:t>Invita a la participación: tratar de que el publico participe haciendo preguntas o sugerencias</a:t>
            </a:r>
          </a:p>
          <a:p>
            <a:r>
              <a:rPr lang="es-AR" dirty="0"/>
              <a:t>Definí acciones para la próxima reunión: </a:t>
            </a:r>
            <a:r>
              <a:rPr lang="es-ES" b="0" i="0" dirty="0">
                <a:solidFill>
                  <a:srgbClr val="292929"/>
                </a:solidFill>
                <a:effectLst/>
                <a:latin typeface="charter"/>
              </a:rPr>
              <a:t>Para ello, </a:t>
            </a:r>
            <a:r>
              <a:rPr lang="es-ES" b="1" i="0" dirty="0">
                <a:solidFill>
                  <a:srgbClr val="292929"/>
                </a:solidFill>
                <a:effectLst/>
                <a:latin typeface="Charter"/>
              </a:rPr>
              <a:t>debes crear, comunicar y hacer seguimiento del plan de acción y tareas que surjan de </a:t>
            </a:r>
            <a:r>
              <a:rPr lang="es-ES" b="1" i="0" dirty="0" err="1">
                <a:solidFill>
                  <a:srgbClr val="292929"/>
                </a:solidFill>
                <a:effectLst/>
                <a:latin typeface="Charter"/>
              </a:rPr>
              <a:t>de</a:t>
            </a:r>
            <a:r>
              <a:rPr lang="es-ES" b="1" i="0" dirty="0">
                <a:solidFill>
                  <a:srgbClr val="292929"/>
                </a:solidFill>
                <a:effectLst/>
                <a:latin typeface="Charter"/>
              </a:rPr>
              <a:t> la misma</a:t>
            </a:r>
          </a:p>
          <a:p>
            <a:endParaRPr lang="es-ES" b="1" i="0" dirty="0">
              <a:solidFill>
                <a:srgbClr val="292929"/>
              </a:solidFill>
              <a:effectLst/>
              <a:latin typeface="Charter"/>
            </a:endParaRPr>
          </a:p>
          <a:p>
            <a:r>
              <a:rPr lang="es-ES" b="1" i="0" dirty="0">
                <a:solidFill>
                  <a:srgbClr val="292929"/>
                </a:solidFill>
                <a:effectLst/>
                <a:latin typeface="Charter"/>
              </a:rPr>
              <a:t>Definir acciones para la próxima reunión: toda reunión tiene que concluir con:</a:t>
            </a:r>
          </a:p>
          <a:p>
            <a:r>
              <a:rPr lang="es-ES" b="1" i="0" dirty="0">
                <a:solidFill>
                  <a:srgbClr val="292929"/>
                </a:solidFill>
                <a:effectLst/>
                <a:latin typeface="Charter"/>
              </a:rPr>
              <a:t>Lista de acciones a seguir</a:t>
            </a:r>
          </a:p>
          <a:p>
            <a:r>
              <a:rPr lang="es-ES" b="1" i="0" dirty="0">
                <a:solidFill>
                  <a:srgbClr val="292929"/>
                </a:solidFill>
                <a:effectLst/>
                <a:latin typeface="Charter"/>
              </a:rPr>
              <a:t>Responsable de esas acciones</a:t>
            </a:r>
          </a:p>
          <a:p>
            <a:r>
              <a:rPr lang="es-ES" b="1" i="0" dirty="0">
                <a:solidFill>
                  <a:srgbClr val="292929"/>
                </a:solidFill>
                <a:effectLst/>
                <a:latin typeface="Charter"/>
              </a:rPr>
              <a:t>Tiempo estimado de cumplimento</a:t>
            </a:r>
            <a:endParaRPr lang="es-AR"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28</a:t>
            </a:fld>
            <a:endParaRPr lang="es-AR"/>
          </a:p>
        </p:txBody>
      </p:sp>
    </p:spTree>
    <p:extLst>
      <p:ext uri="{BB962C8B-B14F-4D97-AF65-F5344CB8AC3E}">
        <p14:creationId xmlns:p14="http://schemas.microsoft.com/office/powerpoint/2010/main" val="3820693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29</a:t>
            </a:fld>
            <a:endParaRPr lang="es-AR"/>
          </a:p>
        </p:txBody>
      </p:sp>
    </p:spTree>
    <p:extLst>
      <p:ext uri="{BB962C8B-B14F-4D97-AF65-F5344CB8AC3E}">
        <p14:creationId xmlns:p14="http://schemas.microsoft.com/office/powerpoint/2010/main" val="1297829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a:t>https://www.menti.com/6io3xusifi</a:t>
            </a:r>
          </a:p>
        </p:txBody>
      </p:sp>
      <p:sp>
        <p:nvSpPr>
          <p:cNvPr id="4" name="3 Marcador de número de diapositiva"/>
          <p:cNvSpPr>
            <a:spLocks noGrp="1"/>
          </p:cNvSpPr>
          <p:nvPr>
            <p:ph type="sldNum" sz="quarter" idx="10"/>
          </p:nvPr>
        </p:nvSpPr>
        <p:spPr/>
        <p:txBody>
          <a:bodyPr/>
          <a:lstStyle/>
          <a:p>
            <a:fld id="{730D873F-C094-40BC-A364-F42A5EA6472C}" type="slidenum">
              <a:rPr lang="es-AR" smtClean="0"/>
              <a:pPr/>
              <a:t>30</a:t>
            </a:fld>
            <a:endParaRPr lang="es-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Los objetivos de la sesión de hoy es que puedan reflexionar, compartir, se lleven algunas herramientas concretas para poder aplicarlo</a:t>
            </a:r>
            <a:r>
              <a:rPr lang="es-ES" baseline="0" dirty="0"/>
              <a:t> en su negocio</a:t>
            </a:r>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4</a:t>
            </a:fld>
            <a:endParaRPr lang="es-AR"/>
          </a:p>
        </p:txBody>
      </p:sp>
    </p:spTree>
    <p:extLst>
      <p:ext uri="{BB962C8B-B14F-4D97-AF65-F5344CB8AC3E}">
        <p14:creationId xmlns:p14="http://schemas.microsoft.com/office/powerpoint/2010/main" val="2306356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b="0" i="0" dirty="0">
                <a:solidFill>
                  <a:srgbClr val="272727"/>
                </a:solidFill>
                <a:latin typeface="Arial"/>
                <a:ea typeface="Arial"/>
                <a:cs typeface="Arial"/>
                <a:sym typeface="Arial"/>
              </a:rPr>
              <a:t>Mantener una gestión de Recursos Humanos puede no estar considerado en la planificación presupuestaria de una PYME.</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Seguramente</a:t>
            </a:r>
            <a:r>
              <a:rPr lang="es-ES" b="0" i="0" baseline="0" dirty="0">
                <a:solidFill>
                  <a:srgbClr val="272727"/>
                </a:solidFill>
                <a:latin typeface="Arial"/>
                <a:ea typeface="Arial"/>
                <a:cs typeface="Arial"/>
                <a:sym typeface="Arial"/>
              </a:rPr>
              <a:t> en el radar diario de su día a día Uds. piensan en </a:t>
            </a:r>
            <a:r>
              <a:rPr lang="es-ES" b="0" i="0" dirty="0">
                <a:solidFill>
                  <a:srgbClr val="272727"/>
                </a:solidFill>
                <a:latin typeface="Arial"/>
                <a:ea typeface="Arial"/>
                <a:cs typeface="Arial"/>
                <a:sym typeface="Arial"/>
              </a:rPr>
              <a:t> una buena estructura física, recursos financieros suficientes para mantener la operación rodando, tecnología para mejorar la calidad de la producción de sus helados y que faciliten el día a día de la empresa. Sin</a:t>
            </a:r>
            <a:r>
              <a:rPr lang="es-ES" b="0" i="0" baseline="0" dirty="0">
                <a:solidFill>
                  <a:srgbClr val="272727"/>
                </a:solidFill>
                <a:latin typeface="Arial"/>
                <a:ea typeface="Arial"/>
                <a:cs typeface="Arial"/>
                <a:sym typeface="Arial"/>
              </a:rPr>
              <a:t> embargo na</a:t>
            </a:r>
            <a:r>
              <a:rPr lang="es-ES" b="0" i="0" dirty="0">
                <a:solidFill>
                  <a:srgbClr val="272727"/>
                </a:solidFill>
                <a:latin typeface="Arial"/>
                <a:ea typeface="Arial"/>
                <a:cs typeface="Arial"/>
                <a:sym typeface="Arial"/>
              </a:rPr>
              <a:t>da sustituye el papel estratégico de las personas que trabajan</a:t>
            </a:r>
            <a:r>
              <a:rPr lang="es-ES" b="0" i="0" baseline="0" dirty="0">
                <a:solidFill>
                  <a:srgbClr val="272727"/>
                </a:solidFill>
                <a:latin typeface="Arial"/>
                <a:ea typeface="Arial"/>
                <a:cs typeface="Arial"/>
                <a:sym typeface="Arial"/>
              </a:rPr>
              <a:t> con Uds. Los colaboradores que trabajan junto a Uds. son un eslabón fundamental para poder lograr los objetivos del negocio y alcanzar el éxito esperado. </a:t>
            </a:r>
          </a:p>
          <a:p>
            <a:pPr marL="0" lvl="0" indent="0" algn="l" rtl="0">
              <a:spcBef>
                <a:spcPts val="0"/>
              </a:spcBef>
              <a:spcAft>
                <a:spcPts val="0"/>
              </a:spcAft>
              <a:buNone/>
            </a:pPr>
            <a:r>
              <a:rPr lang="es-ES" b="0" i="0" dirty="0">
                <a:solidFill>
                  <a:srgbClr val="272727"/>
                </a:solidFill>
                <a:latin typeface="Arial"/>
                <a:ea typeface="Arial"/>
                <a:cs typeface="Arial"/>
                <a:sym typeface="Arial"/>
              </a:rPr>
              <a:t>Ahora bien, atraer, seleccionar, mantener, desarrollar y generar el compromiso de los talentos en una organización no es tarea de las más fáciles. Es necesario tener algunos conocimientos específicos más allá de aquellos relacionados a la tecnología y operación del negocio de la empresa, ya que la gestión de Recursos Humanos suele estar al frente de estas actividades.</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Por esta razón vamos a ir recorriendo algunas</a:t>
            </a:r>
            <a:r>
              <a:rPr lang="es-ES" b="0" i="0" baseline="0" dirty="0">
                <a:solidFill>
                  <a:srgbClr val="272727"/>
                </a:solidFill>
                <a:latin typeface="Arial"/>
                <a:ea typeface="Arial"/>
                <a:cs typeface="Arial"/>
                <a:sym typeface="Arial"/>
              </a:rPr>
              <a:t> buenas practicas que serán fundamentales para poder mejorar la gestión  y productividad de sus colaboradores.</a:t>
            </a:r>
          </a:p>
          <a:p>
            <a:r>
              <a:rPr lang="es-ES" sz="1200" b="1" i="0" u="none" strike="noStrike" cap="none" dirty="0">
                <a:solidFill>
                  <a:schemeClr val="dk1"/>
                </a:solidFill>
                <a:latin typeface="Arial"/>
                <a:ea typeface="Arial"/>
                <a:cs typeface="Arial"/>
                <a:sym typeface="Arial"/>
              </a:rPr>
              <a:t>El principal activo de una organización es el capital humano</a:t>
            </a:r>
            <a:r>
              <a:rPr lang="es-ES" sz="1200" b="0" i="0" u="none" strike="noStrike" cap="none" dirty="0">
                <a:solidFill>
                  <a:schemeClr val="dk1"/>
                </a:solidFill>
                <a:latin typeface="Arial"/>
                <a:ea typeface="Arial"/>
                <a:cs typeface="Arial"/>
                <a:sym typeface="Arial"/>
              </a:rPr>
              <a:t>. Son las personas las que impulsan los procesos de transformación, las que generan resultados y las que permiten desarrollar experiencias de cliente exitosas. Sintonizar con las tendencias actuales de gestión del talento y generar climas laborales acordes al cambio de época en el que estamos inmersos es el primer paso para desarrollar </a:t>
            </a:r>
            <a:r>
              <a:rPr lang="es-ES" sz="1200" b="1" i="0" u="none" strike="noStrike" cap="none" dirty="0">
                <a:solidFill>
                  <a:schemeClr val="dk1"/>
                </a:solidFill>
                <a:latin typeface="Arial"/>
                <a:ea typeface="Arial"/>
                <a:cs typeface="Arial"/>
                <a:sym typeface="Arial"/>
              </a:rPr>
              <a:t>proyectos que permanezcan en el tiempo y sean exitosos</a:t>
            </a:r>
            <a:r>
              <a:rPr lang="es-ES" sz="1200" b="0" i="0" u="none" strike="noStrike" cap="none" dirty="0">
                <a:solidFill>
                  <a:schemeClr val="dk1"/>
                </a:solidFill>
                <a:latin typeface="Arial"/>
                <a:ea typeface="Arial"/>
                <a:cs typeface="Arial"/>
                <a:sym typeface="Arial"/>
              </a:rPr>
              <a:t>. </a:t>
            </a:r>
          </a:p>
          <a:p>
            <a:r>
              <a:rPr lang="es-ES" sz="1200" b="0" i="0" u="none" strike="noStrike" cap="none" dirty="0">
                <a:solidFill>
                  <a:schemeClr val="dk1"/>
                </a:solidFill>
                <a:latin typeface="Arial"/>
                <a:ea typeface="Arial"/>
                <a:cs typeface="Arial"/>
                <a:sym typeface="Arial"/>
              </a:rPr>
              <a:t>Gestionar correctamente a la gente es fundamental, Es un punto trascendental, puesto que los seres humanos somos diversos, dinámicos y complejos, requieren mayor foco que cualquier otro recurso”,</a:t>
            </a:r>
          </a:p>
          <a:p>
            <a:r>
              <a:rPr lang="es-ES" sz="1200" b="0" i="0" u="none" strike="noStrike" cap="none" dirty="0">
                <a:solidFill>
                  <a:schemeClr val="dk1"/>
                </a:solidFill>
                <a:latin typeface="Arial"/>
                <a:ea typeface="Arial"/>
                <a:cs typeface="Arial"/>
                <a:sym typeface="Arial"/>
              </a:rPr>
              <a:t>Los cambios han sido muchos y variados. Tanto por contextos externos, como la tecnología, el teletrabajo, la importancia de la sustentabilidad, y la economía -cada día más globalizada-; así como también por los cambios generacionales, la importancia de la diversidad, la adaptabilidad al trabajo y el liderazgo remoto. </a:t>
            </a:r>
          </a:p>
          <a:p>
            <a:r>
              <a:rPr lang="es-ES" sz="1200" b="1" i="0" u="none" strike="noStrike" cap="none" dirty="0">
                <a:solidFill>
                  <a:schemeClr val="dk1"/>
                </a:solidFill>
                <a:latin typeface="Arial"/>
                <a:ea typeface="Arial"/>
                <a:cs typeface="Arial"/>
                <a:sym typeface="Arial"/>
              </a:rPr>
              <a:t>Las exigencias para gestionar gente se ve afectada por todos estos cambios</a:t>
            </a:r>
            <a:r>
              <a:rPr lang="es-ES" sz="1200" b="0" i="0" u="none" strike="noStrike" cap="none" dirty="0">
                <a:solidFill>
                  <a:schemeClr val="dk1"/>
                </a:solidFill>
                <a:latin typeface="Arial"/>
                <a:ea typeface="Arial"/>
                <a:cs typeface="Arial"/>
                <a:sym typeface="Arial"/>
              </a:rPr>
              <a:t>, requiriendo una dinámica muy marcada, y sobre todo desaprender y aprender de un modo más acelerado, </a:t>
            </a:r>
            <a:endParaRPr lang="es-ES" dirty="0"/>
          </a:p>
          <a:p>
            <a:pPr marL="0" lvl="0" indent="0" algn="l" rtl="0">
              <a:spcBef>
                <a:spcPts val="0"/>
              </a:spcBef>
              <a:spcAft>
                <a:spcPts val="0"/>
              </a:spcAft>
              <a:buNone/>
            </a:pPr>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5</a:t>
            </a:fld>
            <a:endParaRPr lang="es-AR"/>
          </a:p>
        </p:txBody>
      </p:sp>
    </p:spTree>
    <p:extLst>
      <p:ext uri="{BB962C8B-B14F-4D97-AF65-F5344CB8AC3E}">
        <p14:creationId xmlns:p14="http://schemas.microsoft.com/office/powerpoint/2010/main" val="147650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solidFill>
                  <a:schemeClr val="bg1"/>
                </a:solidFill>
              </a:rPr>
              <a:t>https://www.menti.com/x8yr92hgod</a:t>
            </a:r>
          </a:p>
          <a:p>
            <a:pPr marL="0" lvl="0" indent="0" algn="l" rtl="0">
              <a:spcBef>
                <a:spcPts val="0"/>
              </a:spcBef>
              <a:spcAft>
                <a:spcPts val="0"/>
              </a:spcAft>
              <a:buNone/>
            </a:pP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dirty="0"/>
              <a:t>Les</a:t>
            </a:r>
            <a:r>
              <a:rPr lang="es-ES" baseline="0" dirty="0"/>
              <a:t> pido que por favor escriban que es lo que piensan a la hora de hablar sobre la gestión de recursos humanos.. Cuales son aquellos temas que Uds. tienen en cuenta a la hora de pensar en los colaboradores que trabajan con Uds.</a:t>
            </a:r>
          </a:p>
          <a:p>
            <a:pPr marL="0" lvl="0" indent="0" algn="l" rtl="0">
              <a:spcBef>
                <a:spcPts val="0"/>
              </a:spcBef>
              <a:spcAft>
                <a:spcPts val="0"/>
              </a:spcAft>
              <a:buNone/>
            </a:pPr>
            <a:r>
              <a:rPr lang="es-ES" baseline="0" dirty="0"/>
              <a:t> </a:t>
            </a:r>
          </a:p>
          <a:p>
            <a:endParaRPr lang="es-AR" dirty="0"/>
          </a:p>
          <a:p>
            <a:r>
              <a:rPr lang="es-AR" dirty="0"/>
              <a:t>LA GENE NO HACE</a:t>
            </a:r>
            <a:r>
              <a:rPr lang="es-AR" baseline="0" dirty="0"/>
              <a:t> LO QUE LE PIDO</a:t>
            </a:r>
          </a:p>
          <a:p>
            <a:r>
              <a:rPr lang="es-AR" baseline="0" dirty="0"/>
              <a:t> FALTA MUCHO</a:t>
            </a:r>
          </a:p>
          <a:p>
            <a:r>
              <a:rPr lang="es-AR" baseline="0" dirty="0"/>
              <a:t>LLEGAN TARDE</a:t>
            </a:r>
          </a:p>
          <a:p>
            <a:r>
              <a:rPr lang="es-AR" baseline="0" dirty="0"/>
              <a:t>HAY MUCHO RADIO PASILLO</a:t>
            </a:r>
          </a:p>
          <a:p>
            <a:r>
              <a:rPr lang="es-AR" baseline="0" dirty="0"/>
              <a:t>NO SE COMPROMETEN CON EL TRABAJO</a:t>
            </a:r>
          </a:p>
          <a:p>
            <a:r>
              <a:rPr lang="es-AR" baseline="0" dirty="0"/>
              <a:t>SE LO DIGO MIL VECES Y SIEMPRE HACE LO MISMO</a:t>
            </a:r>
          </a:p>
          <a:p>
            <a:pPr marL="0" lvl="0" indent="0" algn="l" rtl="0">
              <a:spcBef>
                <a:spcPts val="0"/>
              </a:spcBef>
              <a:spcAft>
                <a:spcPts val="0"/>
              </a:spcAft>
              <a:buNone/>
            </a:pPr>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6</a:t>
            </a:fld>
            <a:endParaRPr lang="es-AR"/>
          </a:p>
        </p:txBody>
      </p:sp>
    </p:spTree>
    <p:extLst>
      <p:ext uri="{BB962C8B-B14F-4D97-AF65-F5344CB8AC3E}">
        <p14:creationId xmlns:p14="http://schemas.microsoft.com/office/powerpoint/2010/main" val="199506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Los perfiles de puesto son descripciones concretas de las </a:t>
            </a:r>
            <a:r>
              <a:rPr lang="es-ES" sz="1200" b="1" i="0" u="none" strike="noStrike" cap="none" dirty="0">
                <a:solidFill>
                  <a:schemeClr val="dk1"/>
                </a:solidFill>
                <a:latin typeface="Arial"/>
                <a:ea typeface="Arial"/>
                <a:cs typeface="Arial"/>
                <a:sym typeface="Arial"/>
              </a:rPr>
              <a:t>características, tareas y responsabilidades</a:t>
            </a:r>
            <a:r>
              <a:rPr lang="es-ES" sz="1200" b="0" i="0" u="none" strike="noStrike" cap="none" dirty="0">
                <a:solidFill>
                  <a:schemeClr val="dk1"/>
                </a:solidFill>
                <a:latin typeface="Arial"/>
                <a:ea typeface="Arial"/>
                <a:cs typeface="Arial"/>
                <a:sym typeface="Arial"/>
              </a:rPr>
              <a:t> que tiene un puesto en la organización, así como las competencias y conocimientos que debe tener la persona que lo ocupe.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El perfil de puesto tiene como objetivo principal facilitar a cualquier persona, interna o externa, tener un panorama general de la función del puesto dentro de la organización y las competencias y conocimientos requeridas de quien lo ocupa.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El objetivo de un perfil de puesto es permitir a las organizaciones ordenar sus procesos de reclutamiento, operación, capacitación y planeación.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AR" b="1" i="0" dirty="0">
                <a:solidFill>
                  <a:srgbClr val="272727"/>
                </a:solidFill>
                <a:latin typeface="Arial"/>
                <a:ea typeface="Arial"/>
                <a:cs typeface="Arial"/>
                <a:sym typeface="Arial"/>
              </a:rPr>
              <a:t>Reclutamiento: </a:t>
            </a:r>
            <a:r>
              <a:rPr lang="es-AR" b="0" i="0" dirty="0">
                <a:solidFill>
                  <a:srgbClr val="272727"/>
                </a:solidFill>
                <a:latin typeface="Arial"/>
                <a:ea typeface="Arial"/>
                <a:cs typeface="Arial"/>
                <a:sym typeface="Arial"/>
              </a:rPr>
              <a:t>a</a:t>
            </a:r>
            <a:r>
              <a:rPr lang="es-ES" sz="1200" b="0" i="0" u="none" strike="noStrike" cap="none" dirty="0" err="1">
                <a:solidFill>
                  <a:schemeClr val="dk1"/>
                </a:solidFill>
                <a:latin typeface="Arial"/>
                <a:ea typeface="Arial"/>
                <a:cs typeface="Arial"/>
                <a:sym typeface="Arial"/>
              </a:rPr>
              <a:t>yuda</a:t>
            </a:r>
            <a:r>
              <a:rPr lang="es-ES" sz="1200" b="0" i="0" u="none" strike="noStrike" cap="none" dirty="0">
                <a:solidFill>
                  <a:schemeClr val="dk1"/>
                </a:solidFill>
                <a:latin typeface="Arial"/>
                <a:ea typeface="Arial"/>
                <a:cs typeface="Arial"/>
                <a:sym typeface="Arial"/>
              </a:rPr>
              <a:t> a saber rápidamente el objetivo del mismo y el perfil del candidato requerido para ocuparlo. Esto facilita la búsqueda en los lugares correctos, los procesos de entrevistas y la selección del mejor candidato.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Operación:</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Los perfiles de puesto facilitan a los equipos de trabajo a tener un mayor entendimiento del papel de cada puesto en lograr los objetivos del área.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Capacitación:</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Identificar las competencias, conocimientos y habilidades que requiere la persona que ocupa un puesto permite crear planes de desarrollo enfocados en lo que tendrá un mayor impacto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1" i="0" u="none" strike="noStrike" cap="none" dirty="0">
                <a:solidFill>
                  <a:schemeClr val="dk1"/>
                </a:solidFill>
                <a:latin typeface="Arial"/>
                <a:ea typeface="Arial"/>
                <a:cs typeface="Arial"/>
                <a:sym typeface="Arial"/>
              </a:rPr>
              <a:t>Planeación Organizacional:</a:t>
            </a:r>
            <a:r>
              <a:rPr lang="es-ES" sz="1200" b="1" i="0" u="none" strike="noStrike" cap="none" baseline="0" dirty="0">
                <a:solidFill>
                  <a:schemeClr val="dk1"/>
                </a:solidFill>
                <a:latin typeface="Arial"/>
                <a:ea typeface="Arial"/>
                <a:cs typeface="Arial"/>
                <a:sym typeface="Arial"/>
              </a:rPr>
              <a:t> </a:t>
            </a:r>
            <a:r>
              <a:rPr lang="es-ES" sz="1200" b="0" i="0" u="none" strike="noStrike" cap="none" dirty="0">
                <a:solidFill>
                  <a:schemeClr val="dk1"/>
                </a:solidFill>
                <a:latin typeface="Arial"/>
                <a:ea typeface="Arial"/>
                <a:cs typeface="Arial"/>
                <a:sym typeface="Arial"/>
              </a:rPr>
              <a:t>El equipo directivo o gerencial, al momento de plantear cambios a la estructura organizacional, o decisiones de promociones u otros cambios en el personal, tendrán un gran soporte en poder consultar los perfiles de puesto.</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 sz="1200" b="0" i="0" u="none" strike="noStrike" cap="none" dirty="0">
                <a:solidFill>
                  <a:schemeClr val="dk1"/>
                </a:solidFill>
                <a:latin typeface="Arial"/>
                <a:ea typeface="Arial"/>
                <a:cs typeface="Arial"/>
                <a:sym typeface="Arial"/>
              </a:rPr>
              <a:t>Se pueden tomar decisiones mucho más acertada, y basadas en información sólida.</a:t>
            </a:r>
          </a:p>
          <a:p>
            <a:endParaRPr lang="es-ES" sz="1200" b="0" i="0" u="none" strike="noStrike" cap="none" dirty="0">
              <a:solidFill>
                <a:schemeClr val="dk1"/>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8</a:t>
            </a:fld>
            <a:endParaRPr lang="es-AR"/>
          </a:p>
        </p:txBody>
      </p:sp>
    </p:spTree>
    <p:extLst>
      <p:ext uri="{BB962C8B-B14F-4D97-AF65-F5344CB8AC3E}">
        <p14:creationId xmlns:p14="http://schemas.microsoft.com/office/powerpoint/2010/main" val="25734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endParaRPr lang="es-ES" b="0" i="0" dirty="0">
              <a:solidFill>
                <a:srgbClr val="272727"/>
              </a:solidFill>
              <a:latin typeface="Arial"/>
              <a:ea typeface="Arial"/>
              <a:cs typeface="Arial"/>
              <a:sym typeface="Arial"/>
            </a:endParaRPr>
          </a:p>
          <a:p>
            <a:pPr marL="0" lvl="0" indent="0" algn="l" rtl="0">
              <a:spcBef>
                <a:spcPts val="0"/>
              </a:spcBef>
              <a:spcAft>
                <a:spcPts val="0"/>
              </a:spcAft>
              <a:buNone/>
            </a:pPr>
            <a:r>
              <a:rPr lang="es-ES" b="0" i="0" dirty="0">
                <a:solidFill>
                  <a:srgbClr val="272727"/>
                </a:solidFill>
                <a:latin typeface="Arial"/>
                <a:ea typeface="Arial"/>
                <a:cs typeface="Arial"/>
                <a:sym typeface="Arial"/>
              </a:rPr>
              <a:t>A veces nos encontramos con personas conocidas, amigos o un pariente en búsqueda laboral pero hay que saber que esa no es condición suficiente para contratar un profesional.</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Al hacer una contratación, hay que cerciorarse que el profesional contratado tenga el perfil de conocimientos y competencias compatibles con el cargo y que, además, tenga valores alineados a los valores y creencias de su organización. No hacerlo, por más complicado que parezca, puede traer problemas de compromiso personal, ambiente grupal y, en definitiva, de productividad. </a:t>
            </a:r>
            <a:endParaRPr lang="es-ES" dirty="0"/>
          </a:p>
          <a:p>
            <a:pPr marL="0" lvl="0" indent="0" algn="l" rtl="0">
              <a:spcBef>
                <a:spcPts val="0"/>
              </a:spcBef>
              <a:spcAft>
                <a:spcPts val="0"/>
              </a:spcAft>
              <a:buNone/>
            </a:pP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Si no se creen en condiciones de hacer este trabajo tengan en cuenta que hay consultoras y empresas que hacen este tipo de trabajo y que se ocupan de que la persona seleccionada sea la indicada para cubrir el puesto.</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Hacer una contratación consciente tendrá un impacto positivo no solo en la productividad, sino también en el equipo de trabajo, y esa inversión de tiempo y dinero habrá valido la pena. </a:t>
            </a:r>
            <a:endParaRPr lang="es-ES" dirty="0"/>
          </a:p>
          <a:p>
            <a:endParaRPr lang="es-ES" sz="1200" b="0" i="0" u="none" strike="noStrike" cap="none" dirty="0">
              <a:solidFill>
                <a:schemeClr val="dk1"/>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9</a:t>
            </a:fld>
            <a:endParaRPr lang="es-AR"/>
          </a:p>
        </p:txBody>
      </p:sp>
    </p:spTree>
    <p:extLst>
      <p:ext uri="{BB962C8B-B14F-4D97-AF65-F5344CB8AC3E}">
        <p14:creationId xmlns:p14="http://schemas.microsoft.com/office/powerpoint/2010/main" val="293477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b="0" i="0" dirty="0">
                <a:solidFill>
                  <a:srgbClr val="272727"/>
                </a:solidFill>
                <a:latin typeface="Arial"/>
                <a:ea typeface="Arial"/>
                <a:cs typeface="Arial"/>
                <a:sym typeface="Arial"/>
              </a:rPr>
              <a:t>Mucha gente cree que promover la integración del recién llegado está relacionado sólo con que conozca “las reglas aquí dentro”, con eventos agradables donde “vamos a conocernos mejor sin hablar de trabajo” o hacer que él mismo sepa “quién es quién en la empresa”.</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Integrar al recién llegado al equipo de forma estratégica es mucho más que promover el conocimiento mutuo. Debe asegurar el conocimiento sobre el negocio, la alineación del nuevo colaborador con la cultura de la empresa y la “forma en que hacemos las cosas por aquí” cuando se toman decisiones o se resuelven dilemas.</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El primer día de cualquier nuevo empleado en una empresa es el momento de la primera experiencia de este como parte de esa comunidad de trabajo, de la primera imagen que el mismo se formará de su organización…</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Es clave seguir aclarando posibles dudas que aún existan o explicar lo que la empresa espera de él, cualquiera sea el cargo o la función que este nuevo colaborador irá a ocupar. Esta es una actividad esencial en el proceso de gestión de Recursos Humanos y, por lo tanto, debe ser planificada con antecedencia. No realizarla puede dificultar, y mucho, la atracción y retención de sus talentos.</a:t>
            </a:r>
            <a:endParaRPr lang="es-ES" dirty="0"/>
          </a:p>
          <a:p>
            <a:pPr marL="0" lvl="0" indent="0" algn="l" rtl="0">
              <a:spcBef>
                <a:spcPts val="0"/>
              </a:spcBef>
              <a:spcAft>
                <a:spcPts val="0"/>
              </a:spcAft>
              <a:buNone/>
            </a:pPr>
            <a:endParaRPr lang="es-ES"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endParaRPr lang="es-ES" sz="1200" b="0" i="0" u="none" strike="noStrike" cap="none" dirty="0">
              <a:solidFill>
                <a:schemeClr val="dk1"/>
              </a:solidFill>
              <a:latin typeface="Arial"/>
              <a:ea typeface="Arial"/>
              <a:cs typeface="Arial"/>
              <a:sym typeface="Arial"/>
            </a:endParaRP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La inducción a</a:t>
            </a:r>
            <a:r>
              <a:rPr lang="es-ES" sz="1200" b="0" i="0" u="none" strike="noStrike" cap="none" baseline="0" dirty="0">
                <a:solidFill>
                  <a:schemeClr val="dk1"/>
                </a:solidFill>
                <a:latin typeface="Arial"/>
                <a:ea typeface="Arial"/>
                <a:cs typeface="Arial"/>
                <a:sym typeface="Arial"/>
              </a:rPr>
              <a:t> la empresa e</a:t>
            </a:r>
            <a:r>
              <a:rPr lang="es-ES" sz="1200" b="0" i="0" u="none" strike="noStrike" cap="none" dirty="0">
                <a:solidFill>
                  <a:schemeClr val="dk1"/>
                </a:solidFill>
                <a:latin typeface="Arial"/>
                <a:ea typeface="Arial"/>
                <a:cs typeface="Arial"/>
                <a:sym typeface="Arial"/>
              </a:rPr>
              <a:t>s un proceso que guía e induce al nuevo empleado a la organización de la cual entra a formar parte y es indispensable por cuanto la persona se familiariza con la cultura organizacional, la filosofía y los valores institucionales.</a:t>
            </a: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Esta inducción tiene</a:t>
            </a:r>
            <a:r>
              <a:rPr lang="es-ES" sz="1200" b="0" i="0" u="none" strike="noStrike" cap="none" baseline="0" dirty="0">
                <a:solidFill>
                  <a:schemeClr val="dk1"/>
                </a:solidFill>
                <a:latin typeface="Arial"/>
                <a:ea typeface="Arial"/>
                <a:cs typeface="Arial"/>
                <a:sym typeface="Arial"/>
              </a:rPr>
              <a:t> algunas etapas:</a:t>
            </a:r>
            <a:r>
              <a:rPr lang="es-ES" sz="1200" b="0" i="0" u="none" strike="noStrike" cap="none" dirty="0">
                <a:solidFill>
                  <a:schemeClr val="dk1"/>
                </a:solidFill>
                <a:latin typeface="Arial"/>
                <a:ea typeface="Arial"/>
                <a:cs typeface="Arial"/>
                <a:sym typeface="Arial"/>
              </a:rPr>
              <a:t> </a:t>
            </a:r>
          </a:p>
          <a:p>
            <a:pPr marL="228600" lvl="0" indent="-228600" algn="l" rtl="0">
              <a:spcBef>
                <a:spcPts val="0"/>
              </a:spcBef>
              <a:spcAft>
                <a:spcPts val="0"/>
              </a:spcAft>
              <a:buAutoNum type="arabicParenR"/>
            </a:pPr>
            <a:r>
              <a:rPr lang="es-ES" sz="1200" b="0" i="0" u="none" strike="noStrike" cap="none" dirty="0">
                <a:solidFill>
                  <a:schemeClr val="dk1"/>
                </a:solidFill>
                <a:latin typeface="Arial"/>
                <a:ea typeface="Arial"/>
                <a:cs typeface="Arial"/>
                <a:sym typeface="Arial"/>
              </a:rPr>
              <a:t>La primera se denomina </a:t>
            </a:r>
            <a:r>
              <a:rPr lang="es-ES" sz="1200" b="1" i="0" u="none" strike="noStrike" cap="none" dirty="0">
                <a:solidFill>
                  <a:schemeClr val="dk1"/>
                </a:solidFill>
                <a:latin typeface="Arial"/>
                <a:ea typeface="Arial"/>
                <a:cs typeface="Arial"/>
                <a:sym typeface="Arial"/>
              </a:rPr>
              <a:t>Inducción Social</a:t>
            </a:r>
            <a:r>
              <a:rPr lang="es-ES" sz="1200" b="0" i="0" u="none" strike="noStrike" cap="none" dirty="0">
                <a:solidFill>
                  <a:schemeClr val="dk1"/>
                </a:solidFill>
                <a:latin typeface="Arial"/>
                <a:ea typeface="Arial"/>
                <a:cs typeface="Arial"/>
                <a:sym typeface="Arial"/>
              </a:rPr>
              <a:t> y tiene como objetivo acelerar la socialización del nuevo empleado o empleada. Es decir, que se familiarice con sus compañeros y lugar de trabajo de manera efectiva y eficaz (presentación personal de cada uno de los integrantes del equipo). </a:t>
            </a:r>
          </a:p>
          <a:p>
            <a:pPr marL="228600" lvl="0" indent="-228600" algn="l" rtl="0">
              <a:spcBef>
                <a:spcPts val="0"/>
              </a:spcBef>
              <a:spcAft>
                <a:spcPts val="0"/>
              </a:spcAft>
              <a:buAutoNum type="arabicParenR"/>
            </a:pPr>
            <a:r>
              <a:rPr lang="es-ES" sz="1200" b="0" i="0" u="none" strike="noStrike" cap="none" dirty="0">
                <a:solidFill>
                  <a:schemeClr val="dk1"/>
                </a:solidFill>
                <a:latin typeface="Arial"/>
                <a:ea typeface="Arial"/>
                <a:cs typeface="Arial"/>
                <a:sym typeface="Arial"/>
              </a:rPr>
              <a:t>La siguiente etapa  </a:t>
            </a:r>
            <a:r>
              <a:rPr lang="es-ES" sz="1200" b="1" i="0" u="none" strike="noStrike" cap="none" dirty="0">
                <a:solidFill>
                  <a:schemeClr val="dk1"/>
                </a:solidFill>
                <a:latin typeface="Arial"/>
                <a:ea typeface="Arial"/>
                <a:cs typeface="Arial"/>
                <a:sym typeface="Arial"/>
              </a:rPr>
              <a:t>Inducción a la Tarea</a:t>
            </a:r>
            <a:r>
              <a:rPr lang="es-ES" sz="1200" b="0" i="0" u="none" strike="noStrike" cap="none" dirty="0">
                <a:solidFill>
                  <a:schemeClr val="dk1"/>
                </a:solidFill>
                <a:latin typeface="Arial"/>
                <a:ea typeface="Arial"/>
                <a:cs typeface="Arial"/>
                <a:sym typeface="Arial"/>
              </a:rPr>
              <a:t>. En esta fase se debe:</a:t>
            </a:r>
          </a:p>
          <a:p>
            <a:pPr marL="228600" lvl="0" indent="-228600" algn="l" rtl="0">
              <a:spcBef>
                <a:spcPts val="0"/>
              </a:spcBef>
              <a:spcAft>
                <a:spcPts val="0"/>
              </a:spcAft>
              <a:buFont typeface="Arial" pitchFamily="34" charset="0"/>
              <a:buChar char="•"/>
            </a:pPr>
            <a:r>
              <a:rPr lang="es-ES" sz="1200" b="0" i="0" u="none" strike="noStrike" cap="none" dirty="0">
                <a:solidFill>
                  <a:schemeClr val="dk1"/>
                </a:solidFill>
                <a:latin typeface="Arial"/>
                <a:ea typeface="Arial"/>
                <a:cs typeface="Arial"/>
                <a:sym typeface="Arial"/>
              </a:rPr>
              <a:t>Transmitir al nuevo empleado o empleada los conocimientos básicos que facilitan el aprendizaje de su trabajo. </a:t>
            </a:r>
          </a:p>
          <a:p>
            <a:pPr marL="228600" lvl="0" indent="-228600" algn="l" rtl="0">
              <a:spcBef>
                <a:spcPts val="0"/>
              </a:spcBef>
              <a:spcAft>
                <a:spcPts val="0"/>
              </a:spcAft>
              <a:buFont typeface="Arial" pitchFamily="34" charset="0"/>
              <a:buChar char="•"/>
            </a:pPr>
            <a:r>
              <a:rPr lang="es-ES" sz="1200" b="0" i="0" u="none" strike="noStrike" cap="none" dirty="0">
                <a:solidFill>
                  <a:schemeClr val="dk1"/>
                </a:solidFill>
                <a:latin typeface="Arial"/>
                <a:ea typeface="Arial"/>
                <a:cs typeface="Arial"/>
                <a:sym typeface="Arial"/>
              </a:rPr>
              <a:t>Sus funciones específicas y procedimientos diarios. </a:t>
            </a:r>
          </a:p>
          <a:p>
            <a:pPr marL="228600" lvl="0" indent="-228600" algn="l" rtl="0">
              <a:spcBef>
                <a:spcPts val="0"/>
              </a:spcBef>
              <a:spcAft>
                <a:spcPts val="0"/>
              </a:spcAft>
              <a:buFont typeface="Arial" pitchFamily="34" charset="0"/>
              <a:buChar char="•"/>
            </a:pPr>
            <a:r>
              <a:rPr lang="es-ES" sz="1200" b="0" i="0" u="none" strike="noStrike" cap="none" dirty="0">
                <a:solidFill>
                  <a:schemeClr val="dk1"/>
                </a:solidFill>
                <a:latin typeface="Arial"/>
                <a:ea typeface="Arial"/>
                <a:cs typeface="Arial"/>
                <a:sym typeface="Arial"/>
              </a:rPr>
              <a:t>Hacer entrega de los reglamentos y normas relacionadas con la labor,</a:t>
            </a:r>
            <a:r>
              <a:rPr lang="es-ES" sz="1200" b="0" i="0" u="none" strike="noStrike" cap="none" baseline="0" dirty="0">
                <a:solidFill>
                  <a:schemeClr val="dk1"/>
                </a:solidFill>
                <a:latin typeface="Arial"/>
                <a:ea typeface="Arial"/>
                <a:cs typeface="Arial"/>
                <a:sym typeface="Arial"/>
              </a:rPr>
              <a:t> reglamento interno de trabajo y  normas de comportamiento interno</a:t>
            </a:r>
            <a:r>
              <a:rPr lang="es-ES" sz="1200" b="0" i="0" u="none" strike="noStrike" cap="none" dirty="0">
                <a:solidFill>
                  <a:schemeClr val="dk1"/>
                </a:solidFill>
                <a:latin typeface="Arial"/>
                <a:ea typeface="Arial"/>
                <a:cs typeface="Arial"/>
                <a:sym typeface="Arial"/>
              </a:rPr>
              <a:t>. (por ejemplo, puntualidad, orden, fotocopiado de documentos, entre otras). Es necesario tener en cuenta que la inducción al puesto de trabajo debe efectuarse desde el momento de la vinculación del nuevo empleado a la institución, y además, con un alto nivel de responsabilidad, porque de esto depende que la persona que comienza a ser parte de la organización pueda desempeñarse de manera efectiva y por tanto productiva. </a:t>
            </a:r>
            <a:endParaRPr lang="es-AR" b="0" i="0" dirty="0">
              <a:solidFill>
                <a:srgbClr val="272727"/>
              </a:solidFill>
              <a:latin typeface="Arial"/>
              <a:ea typeface="Arial"/>
              <a:cs typeface="Arial"/>
              <a:sym typeface="Arial"/>
            </a:endParaRPr>
          </a:p>
          <a:p>
            <a:pPr marL="0" lvl="0" indent="0" algn="l" rtl="0">
              <a:spcBef>
                <a:spcPts val="0"/>
              </a:spcBef>
              <a:spcAft>
                <a:spcPts val="0"/>
              </a:spcAft>
              <a:buNone/>
            </a:pPr>
            <a:endParaRPr lang="es-AR" b="0" i="0" dirty="0">
              <a:solidFill>
                <a:srgbClr val="272727"/>
              </a:solidFill>
              <a:latin typeface="Arial"/>
              <a:ea typeface="Arial"/>
              <a:cs typeface="Arial"/>
              <a:sym typeface="Arial"/>
            </a:endParaRPr>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10</a:t>
            </a:fld>
            <a:endParaRPr lang="es-AR"/>
          </a:p>
        </p:txBody>
      </p:sp>
    </p:spTree>
    <p:extLst>
      <p:ext uri="{BB962C8B-B14F-4D97-AF65-F5344CB8AC3E}">
        <p14:creationId xmlns:p14="http://schemas.microsoft.com/office/powerpoint/2010/main" val="4203806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Las competencias laborales son los conocimientos, habilidades y actitudes necesarios para el correcto desempeño de una determinada actividad laboral.​</a:t>
            </a:r>
            <a:endParaRPr lang="es-ES" b="0" i="0" dirty="0">
              <a:solidFill>
                <a:srgbClr val="272727"/>
              </a:solidFill>
              <a:latin typeface="Arial"/>
              <a:ea typeface="Arial"/>
              <a:cs typeface="Arial"/>
              <a:sym typeface="Arial"/>
            </a:endParaRPr>
          </a:p>
          <a:p>
            <a:pPr marL="0" lvl="0" indent="0" algn="l" rtl="0">
              <a:spcBef>
                <a:spcPts val="0"/>
              </a:spcBef>
              <a:spcAft>
                <a:spcPts val="0"/>
              </a:spcAft>
              <a:buNone/>
            </a:pPr>
            <a:r>
              <a:rPr lang="es-ES" b="0" i="0" dirty="0">
                <a:solidFill>
                  <a:srgbClr val="272727"/>
                </a:solidFill>
                <a:latin typeface="Arial"/>
                <a:ea typeface="Arial"/>
                <a:cs typeface="Arial"/>
                <a:sym typeface="Arial"/>
              </a:rPr>
              <a:t>Las competencias son medidas por la capacidad que el profesional tiene de unir sus conocimientos, habilidades y actitudes para producir un resultado</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De esta forma, para que una empresa tenga éxito a través de las personas, es necesario identificar sus competencias y cómo cada uno puede contribuir a los objetivos de la organización tanto hoy como en el futuro cuando la empresa crezca. Tener una opinión gerencial formada sobre las competencias presentes (el desempeño) y la capacidad futura de desarrollarlas (el potencial) puede ser su principal aporte gerencial a su propio emprendimiento.</a:t>
            </a:r>
            <a:endParaRPr lang="es-ES" dirty="0"/>
          </a:p>
          <a:p>
            <a:pPr marL="0" lvl="0" indent="0" algn="l" rtl="0">
              <a:spcBef>
                <a:spcPts val="0"/>
              </a:spcBef>
              <a:spcAft>
                <a:spcPts val="0"/>
              </a:spcAft>
              <a:buNone/>
            </a:pPr>
            <a:r>
              <a:rPr lang="es-ES" b="0" i="0" dirty="0">
                <a:solidFill>
                  <a:srgbClr val="272727"/>
                </a:solidFill>
                <a:latin typeface="Arial"/>
                <a:ea typeface="Arial"/>
                <a:cs typeface="Arial"/>
                <a:sym typeface="Arial"/>
              </a:rPr>
              <a:t>Por último, no hay que guardarse esa opinión gerencial para uno mismo o para decirla en los “malos momentos”. Por el contrario, es bueno conversar de forma frecuente y explícita con los colaboradores sobre su desempeño y su potencial de forma individual, y ofrecer diálogos significativos sobre un asunto que mucho les interesa: su situación actual y su futuro en la Empresa.</a:t>
            </a:r>
          </a:p>
          <a:p>
            <a:pPr marL="0" lvl="0" indent="0" algn="l" rtl="0">
              <a:spcBef>
                <a:spcPts val="0"/>
              </a:spcBef>
              <a:spcAft>
                <a:spcPts val="0"/>
              </a:spcAft>
              <a:buNone/>
            </a:pPr>
            <a:endParaRPr lang="es-ES" b="0" i="0" dirty="0">
              <a:solidFill>
                <a:srgbClr val="272727"/>
              </a:solidFill>
              <a:latin typeface="Arial"/>
              <a:cs typeface="Arial"/>
              <a:sym typeface="Arial"/>
            </a:endParaRPr>
          </a:p>
          <a:p>
            <a:pPr marL="0" lvl="0" indent="0" algn="l" rtl="0">
              <a:spcBef>
                <a:spcPts val="0"/>
              </a:spcBef>
              <a:spcAft>
                <a:spcPts val="0"/>
              </a:spcAft>
              <a:buNone/>
            </a:pPr>
            <a:r>
              <a:rPr lang="es-ES" sz="1200" b="0" i="0" u="none" strike="noStrike" cap="none" dirty="0">
                <a:solidFill>
                  <a:schemeClr val="dk1"/>
                </a:solidFill>
                <a:latin typeface="Arial"/>
                <a:ea typeface="Arial"/>
                <a:cs typeface="Arial"/>
                <a:sym typeface="Arial"/>
              </a:rPr>
              <a:t>Una persona con alto desempeño alcanza sus metas, hace un buen trabajo y es bien evaluado en su puesto. Una persona con alto potencial, en cambio, tiene una gran capacidad de aprender y crecer en la organización.</a:t>
            </a:r>
            <a:endParaRPr lang="es-ES" dirty="0"/>
          </a:p>
          <a:p>
            <a:endParaRPr lang="es-AR" dirty="0"/>
          </a:p>
        </p:txBody>
      </p:sp>
      <p:sp>
        <p:nvSpPr>
          <p:cNvPr id="4" name="Marcador de número de diapositiva 3"/>
          <p:cNvSpPr>
            <a:spLocks noGrp="1"/>
          </p:cNvSpPr>
          <p:nvPr>
            <p:ph type="sldNum" sz="quarter" idx="5"/>
          </p:nvPr>
        </p:nvSpPr>
        <p:spPr/>
        <p:txBody>
          <a:bodyPr/>
          <a:lstStyle/>
          <a:p>
            <a:fld id="{730D873F-C094-40BC-A364-F42A5EA6472C}" type="slidenum">
              <a:rPr lang="es-AR" smtClean="0"/>
              <a:pPr/>
              <a:t>11</a:t>
            </a:fld>
            <a:endParaRPr lang="es-AR"/>
          </a:p>
        </p:txBody>
      </p:sp>
    </p:spTree>
    <p:extLst>
      <p:ext uri="{BB962C8B-B14F-4D97-AF65-F5344CB8AC3E}">
        <p14:creationId xmlns:p14="http://schemas.microsoft.com/office/powerpoint/2010/main" val="22806413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BD2EF5B-D8FB-41DA-83FB-A5392179757F}"/>
              </a:ext>
            </a:extLst>
          </p:cNvPr>
          <p:cNvSpPr/>
          <p:nvPr userDrawn="1"/>
        </p:nvSpPr>
        <p:spPr>
          <a:xfrm>
            <a:off x="0" y="0"/>
            <a:ext cx="12192000" cy="6858000"/>
          </a:xfrm>
          <a:prstGeom prst="rect">
            <a:avLst/>
          </a:prstGeom>
          <a:solidFill>
            <a:srgbClr val="2EADCC">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3" name="Gráfico 2">
            <a:extLst>
              <a:ext uri="{FF2B5EF4-FFF2-40B4-BE49-F238E27FC236}">
                <a16:creationId xmlns:a16="http://schemas.microsoft.com/office/drawing/2014/main" id="{12F478CE-4EB0-49DF-9D5A-96491CD1B14E}"/>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l="31702" t="49837"/>
          <a:stretch/>
        </p:blipFill>
        <p:spPr>
          <a:xfrm>
            <a:off x="0" y="0"/>
            <a:ext cx="3051030" cy="2131002"/>
          </a:xfrm>
          <a:prstGeom prst="rect">
            <a:avLst/>
          </a:prstGeom>
        </p:spPr>
      </p:pic>
      <p:pic>
        <p:nvPicPr>
          <p:cNvPr id="4" name="Gráfico 3">
            <a:extLst>
              <a:ext uri="{FF2B5EF4-FFF2-40B4-BE49-F238E27FC236}">
                <a16:creationId xmlns:a16="http://schemas.microsoft.com/office/drawing/2014/main" id="{A727BF1F-18B6-4174-99DA-BD63B97BFBC7}"/>
              </a:ext>
            </a:extLst>
          </p:cNvPr>
          <p:cNvPicPr>
            <a:picLocks noChangeAspect="1"/>
          </p:cNvPicPr>
          <p:nvPr userDrawn="1"/>
        </p:nvPicPr>
        <p:blipFill>
          <a:blip r:embed="rId5" cstate="print">
            <a:extLst>
              <a:ext uri="{96DAC541-7B7A-43D3-8B79-37D633B846F1}">
                <asvg:svgBlip xmlns:asvg="http://schemas.microsoft.com/office/drawing/2016/SVG/main" r:embed="rId6"/>
              </a:ext>
            </a:extLst>
          </a:blip>
          <a:stretch>
            <a:fillRect/>
          </a:stretch>
        </p:blipFill>
        <p:spPr>
          <a:xfrm>
            <a:off x="0" y="5914350"/>
            <a:ext cx="3686629" cy="943649"/>
          </a:xfrm>
          <a:prstGeom prst="rect">
            <a:avLst/>
          </a:prstGeom>
        </p:spPr>
      </p:pic>
      <p:pic>
        <p:nvPicPr>
          <p:cNvPr id="5" name="Gráfico 4">
            <a:extLst>
              <a:ext uri="{FF2B5EF4-FFF2-40B4-BE49-F238E27FC236}">
                <a16:creationId xmlns:a16="http://schemas.microsoft.com/office/drawing/2014/main" id="{E10C66C5-5BDA-436C-B4AD-EFC0E55F9191}"/>
              </a:ext>
            </a:extLst>
          </p:cNvPr>
          <p:cNvPicPr>
            <a:picLocks noChangeAspect="1"/>
          </p:cNvPicPr>
          <p:nvPr userDrawn="1"/>
        </p:nvPicPr>
        <p:blipFill>
          <a:blip r:embed="rId7" cstate="print">
            <a:extLst>
              <a:ext uri="{96DAC541-7B7A-43D3-8B79-37D633B846F1}">
                <asvg:svgBlip xmlns:asvg="http://schemas.microsoft.com/office/drawing/2016/SVG/main" r:embed="rId8"/>
              </a:ext>
            </a:extLst>
          </a:blip>
          <a:stretch>
            <a:fillRect/>
          </a:stretch>
        </p:blipFill>
        <p:spPr>
          <a:xfrm>
            <a:off x="9220200" y="5857875"/>
            <a:ext cx="2971800" cy="1000125"/>
          </a:xfrm>
          <a:prstGeom prst="rect">
            <a:avLst/>
          </a:prstGeom>
        </p:spPr>
      </p:pic>
      <p:grpSp>
        <p:nvGrpSpPr>
          <p:cNvPr id="6" name="Grupo 5">
            <a:extLst>
              <a:ext uri="{FF2B5EF4-FFF2-40B4-BE49-F238E27FC236}">
                <a16:creationId xmlns:a16="http://schemas.microsoft.com/office/drawing/2014/main" id="{34114812-4431-471A-9631-47914650962B}"/>
              </a:ext>
            </a:extLst>
          </p:cNvPr>
          <p:cNvGrpSpPr/>
          <p:nvPr userDrawn="1"/>
        </p:nvGrpSpPr>
        <p:grpSpPr>
          <a:xfrm>
            <a:off x="4207164" y="654282"/>
            <a:ext cx="4760686" cy="1066138"/>
            <a:chOff x="5043567" y="269871"/>
            <a:chExt cx="5060345" cy="1133245"/>
          </a:xfrm>
        </p:grpSpPr>
        <p:pic>
          <p:nvPicPr>
            <p:cNvPr id="7" name="Imagen 6" descr="Imagen que contiene objeto, reloj, grande, frente&#10;&#10;Descripción generada automáticamente">
              <a:extLst>
                <a:ext uri="{FF2B5EF4-FFF2-40B4-BE49-F238E27FC236}">
                  <a16:creationId xmlns:a16="http://schemas.microsoft.com/office/drawing/2014/main" id="{B15D2FE4-B7FC-4B53-A771-6DF6C5440952}"/>
                </a:ext>
              </a:extLst>
            </p:cNvPr>
            <p:cNvPicPr>
              <a:picLocks noChangeAspect="1"/>
            </p:cNvPicPr>
            <p:nvPr/>
          </p:nvPicPr>
          <p:blipFill>
            <a:blip r:embed="rId9" cstate="print"/>
            <a:stretch>
              <a:fillRect/>
            </a:stretch>
          </p:blipFill>
          <p:spPr>
            <a:xfrm>
              <a:off x="8970667" y="269871"/>
              <a:ext cx="1133245" cy="1133245"/>
            </a:xfrm>
            <a:prstGeom prst="rect">
              <a:avLst/>
            </a:prstGeom>
          </p:spPr>
        </p:pic>
        <p:pic>
          <p:nvPicPr>
            <p:cNvPr id="8" name="Imagen 7" descr="Imagen que contiene dibujo&#10;&#10;Descripción generada automáticamente">
              <a:extLst>
                <a:ext uri="{FF2B5EF4-FFF2-40B4-BE49-F238E27FC236}">
                  <a16:creationId xmlns:a16="http://schemas.microsoft.com/office/drawing/2014/main" id="{4610772B-080E-419F-A813-FF9992A13412}"/>
                </a:ext>
              </a:extLst>
            </p:cNvPr>
            <p:cNvPicPr>
              <a:picLocks noChangeAspect="1"/>
            </p:cNvPicPr>
            <p:nvPr/>
          </p:nvPicPr>
          <p:blipFill>
            <a:blip r:embed="rId10" cstate="print"/>
            <a:stretch>
              <a:fillRect/>
            </a:stretch>
          </p:blipFill>
          <p:spPr>
            <a:xfrm>
              <a:off x="5043567" y="282687"/>
              <a:ext cx="3742014" cy="1120429"/>
            </a:xfrm>
            <a:prstGeom prst="rect">
              <a:avLst/>
            </a:prstGeom>
          </p:spPr>
        </p:pic>
      </p:grpSp>
    </p:spTree>
    <p:extLst>
      <p:ext uri="{BB962C8B-B14F-4D97-AF65-F5344CB8AC3E}">
        <p14:creationId xmlns:p14="http://schemas.microsoft.com/office/powerpoint/2010/main" val="2113750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ntalla con fot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56482A6-1707-44BC-8219-285509243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4501" r="-42375"/>
          <a:stretch/>
        </p:blipFill>
        <p:spPr>
          <a:xfrm>
            <a:off x="7879080" y="858"/>
            <a:ext cx="9494520" cy="6857142"/>
          </a:xfrm>
          <a:prstGeom prst="rect">
            <a:avLst/>
          </a:prstGeom>
          <a:ln>
            <a:noFill/>
          </a:ln>
        </p:spPr>
      </p:pic>
    </p:spTree>
    <p:extLst>
      <p:ext uri="{BB962C8B-B14F-4D97-AF65-F5344CB8AC3E}">
        <p14:creationId xmlns:p14="http://schemas.microsoft.com/office/powerpoint/2010/main" val="420295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ntalla sin fot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C19D2D3-69D0-4B9C-82BD-8CF62B58D5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322" r="19875"/>
          <a:stretch/>
        </p:blipFill>
        <p:spPr>
          <a:xfrm>
            <a:off x="9655628" y="858"/>
            <a:ext cx="2536372" cy="6857142"/>
          </a:xfrm>
          <a:prstGeom prst="rect">
            <a:avLst/>
          </a:prstGeom>
          <a:ln>
            <a:noFill/>
          </a:ln>
        </p:spPr>
      </p:pic>
      <p:grpSp>
        <p:nvGrpSpPr>
          <p:cNvPr id="7" name="Grupo 6">
            <a:extLst>
              <a:ext uri="{FF2B5EF4-FFF2-40B4-BE49-F238E27FC236}">
                <a16:creationId xmlns:a16="http://schemas.microsoft.com/office/drawing/2014/main" id="{25F03DFB-F9BC-4B12-AA84-6D16FA6462F8}"/>
              </a:ext>
            </a:extLst>
          </p:cNvPr>
          <p:cNvGrpSpPr/>
          <p:nvPr userDrawn="1"/>
        </p:nvGrpSpPr>
        <p:grpSpPr>
          <a:xfrm>
            <a:off x="-228600" y="2438400"/>
            <a:ext cx="945776" cy="4449683"/>
            <a:chOff x="-31376" y="1143001"/>
            <a:chExt cx="1214718" cy="5715000"/>
          </a:xfrm>
        </p:grpSpPr>
        <p:pic>
          <p:nvPicPr>
            <p:cNvPr id="8" name="Gráfico 7">
              <a:extLst>
                <a:ext uri="{FF2B5EF4-FFF2-40B4-BE49-F238E27FC236}">
                  <a16:creationId xmlns:a16="http://schemas.microsoft.com/office/drawing/2014/main" id="{8D790373-8443-4913-9966-18F7AE595005}"/>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t="-1" r="64739" b="37360"/>
            <a:stretch/>
          </p:blipFill>
          <p:spPr>
            <a:xfrm flipH="1">
              <a:off x="-31376" y="1143001"/>
              <a:ext cx="1214718" cy="5715000"/>
            </a:xfrm>
            <a:prstGeom prst="rect">
              <a:avLst/>
            </a:prstGeom>
          </p:spPr>
        </p:pic>
        <p:pic>
          <p:nvPicPr>
            <p:cNvPr id="9" name="Gráfico 8">
              <a:extLst>
                <a:ext uri="{FF2B5EF4-FFF2-40B4-BE49-F238E27FC236}">
                  <a16:creationId xmlns:a16="http://schemas.microsoft.com/office/drawing/2014/main" id="{8EA69B5C-5AE7-4B6C-9F81-7924C4E1C3D6}"/>
                </a:ext>
              </a:extLst>
            </p:cNvPr>
            <p:cNvPicPr>
              <a:picLocks noChangeAspect="1"/>
            </p:cNvPicPr>
            <p:nvPr userDrawn="1"/>
          </p:nvPicPr>
          <p:blipFill rotWithShape="1">
            <a:blip r:embed="rId5" cstate="print">
              <a:extLst>
                <a:ext uri="{96DAC541-7B7A-43D3-8B79-37D633B846F1}">
                  <asvg:svgBlip xmlns:asvg="http://schemas.microsoft.com/office/drawing/2016/SVG/main" r:embed="rId4"/>
                </a:ext>
              </a:extLst>
            </a:blip>
            <a:srcRect t="-1" r="64739" b="31111"/>
            <a:stretch/>
          </p:blipFill>
          <p:spPr>
            <a:xfrm flipH="1">
              <a:off x="-3" y="2133600"/>
              <a:ext cx="913081" cy="4724400"/>
            </a:xfrm>
            <a:prstGeom prst="rect">
              <a:avLst/>
            </a:prstGeom>
          </p:spPr>
        </p:pic>
      </p:grpSp>
    </p:spTree>
    <p:extLst>
      <p:ext uri="{BB962C8B-B14F-4D97-AF65-F5344CB8AC3E}">
        <p14:creationId xmlns:p14="http://schemas.microsoft.com/office/powerpoint/2010/main" val="306201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talla presentacion disertante">
    <p:bg>
      <p:bgPr>
        <a:solidFill>
          <a:schemeClr val="bg1"/>
        </a:solidFill>
        <a:effectLst/>
      </p:bgPr>
    </p:bg>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F9B43828-7465-4380-BA3C-7519DF77414C}"/>
              </a:ext>
            </a:extLst>
          </p:cNvPr>
          <p:cNvSpPr/>
          <p:nvPr userDrawn="1"/>
        </p:nvSpPr>
        <p:spPr>
          <a:xfrm>
            <a:off x="2209800" y="1676400"/>
            <a:ext cx="7848600" cy="990600"/>
          </a:xfrm>
          <a:prstGeom prst="roundRect">
            <a:avLst>
              <a:gd name="adj" fmla="val 50000"/>
            </a:avLst>
          </a:prstGeom>
          <a:solidFill>
            <a:srgbClr val="4A5184"/>
          </a:solidFill>
          <a:ln>
            <a:noFill/>
          </a:ln>
        </p:spPr>
        <p:style>
          <a:lnRef idx="2">
            <a:schemeClr val="accent1">
              <a:shade val="50000"/>
            </a:schemeClr>
          </a:lnRef>
          <a:fillRef idx="1">
            <a:schemeClr val="accent1"/>
          </a:fillRef>
          <a:effectRef idx="0">
            <a:schemeClr val="accent1"/>
          </a:effectRef>
          <a:fontRef idx="minor">
            <a:schemeClr val="lt1"/>
          </a:fontRef>
        </p:style>
        <p:txBody>
          <a:bodyPr lIns="2340000" rtlCol="0" anchor="ctr"/>
          <a:lstStyle/>
          <a:p>
            <a:endParaRPr lang="es-AR" sz="2500" dirty="0"/>
          </a:p>
        </p:txBody>
      </p:sp>
      <p:pic>
        <p:nvPicPr>
          <p:cNvPr id="4" name="Imagen 3">
            <a:extLst>
              <a:ext uri="{FF2B5EF4-FFF2-40B4-BE49-F238E27FC236}">
                <a16:creationId xmlns:a16="http://schemas.microsoft.com/office/drawing/2014/main" id="{7DE892B2-480D-46C6-ACD0-393BF286FC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 r="60161"/>
          <a:stretch/>
        </p:blipFill>
        <p:spPr>
          <a:xfrm>
            <a:off x="-457200" y="0"/>
            <a:ext cx="4851333" cy="6858000"/>
          </a:xfrm>
          <a:prstGeom prst="rect">
            <a:avLst/>
          </a:prstGeom>
        </p:spPr>
      </p:pic>
    </p:spTree>
    <p:extLst>
      <p:ext uri="{BB962C8B-B14F-4D97-AF65-F5344CB8AC3E}">
        <p14:creationId xmlns:p14="http://schemas.microsoft.com/office/powerpoint/2010/main" val="118957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878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 blanco">
    <p:bg>
      <p:bgPr>
        <a:solidFill>
          <a:srgbClr val="0AC7D6"/>
        </a:solidFill>
        <a:effectLst/>
      </p:bgPr>
    </p:bg>
    <p:spTree>
      <p:nvGrpSpPr>
        <p:cNvPr id="1" name=""/>
        <p:cNvGrpSpPr/>
        <p:nvPr/>
      </p:nvGrpSpPr>
      <p:grpSpPr>
        <a:xfrm>
          <a:off x="0" y="0"/>
          <a:ext cx="0" cy="0"/>
          <a:chOff x="0" y="0"/>
          <a:chExt cx="0" cy="0"/>
        </a:xfrm>
      </p:grpSpPr>
      <p:pic>
        <p:nvPicPr>
          <p:cNvPr id="2" name="Gráfico 1">
            <a:extLst>
              <a:ext uri="{FF2B5EF4-FFF2-40B4-BE49-F238E27FC236}">
                <a16:creationId xmlns:a16="http://schemas.microsoft.com/office/drawing/2014/main" id="{A0A1EE40-AE94-4F99-A6D3-78AE57DDED97}"/>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b="53377"/>
          <a:stretch/>
        </p:blipFill>
        <p:spPr>
          <a:xfrm>
            <a:off x="8686800" y="5888398"/>
            <a:ext cx="4181475" cy="969602"/>
          </a:xfrm>
          <a:prstGeom prst="rect">
            <a:avLst/>
          </a:prstGeom>
        </p:spPr>
      </p:pic>
      <p:pic>
        <p:nvPicPr>
          <p:cNvPr id="3" name="Gráfico 2">
            <a:extLst>
              <a:ext uri="{FF2B5EF4-FFF2-40B4-BE49-F238E27FC236}">
                <a16:creationId xmlns:a16="http://schemas.microsoft.com/office/drawing/2014/main" id="{E65CCD3F-4BC1-4E5A-BFEA-8AC53AEE58CD}"/>
              </a:ext>
            </a:extLst>
          </p:cNvPr>
          <p:cNvPicPr>
            <a:picLocks noChangeAspect="1"/>
          </p:cNvPicPr>
          <p:nvPr userDrawn="1"/>
        </p:nvPicPr>
        <p:blipFill>
          <a:blip r:embed="rId4" cstate="print">
            <a:extLst>
              <a:ext uri="{96DAC541-7B7A-43D3-8B79-37D633B846F1}">
                <asvg:svgBlip xmlns:asvg="http://schemas.microsoft.com/office/drawing/2016/SVG/main" r:embed="rId5"/>
              </a:ext>
            </a:extLst>
          </a:blip>
          <a:stretch>
            <a:fillRect/>
          </a:stretch>
        </p:blipFill>
        <p:spPr>
          <a:xfrm>
            <a:off x="-3886200" y="-533400"/>
            <a:ext cx="4850276" cy="6858000"/>
          </a:xfrm>
          <a:prstGeom prst="rect">
            <a:avLst/>
          </a:prstGeom>
        </p:spPr>
      </p:pic>
    </p:spTree>
    <p:extLst>
      <p:ext uri="{BB962C8B-B14F-4D97-AF65-F5344CB8AC3E}">
        <p14:creationId xmlns:p14="http://schemas.microsoft.com/office/powerpoint/2010/main" val="2007475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ltima pantalla">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F7234066-658D-488F-B58F-FB5418C2B80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7476" b="8411"/>
          <a:stretch/>
        </p:blipFill>
        <p:spPr>
          <a:xfrm>
            <a:off x="0" y="0"/>
            <a:ext cx="12230100" cy="6858000"/>
          </a:xfrm>
          <a:prstGeom prst="rect">
            <a:avLst/>
          </a:prstGeom>
        </p:spPr>
      </p:pic>
      <p:pic>
        <p:nvPicPr>
          <p:cNvPr id="7" name="Gráfico 6">
            <a:extLst>
              <a:ext uri="{FF2B5EF4-FFF2-40B4-BE49-F238E27FC236}">
                <a16:creationId xmlns:a16="http://schemas.microsoft.com/office/drawing/2014/main" id="{D93D2027-BFB9-4CCA-AA86-54280073DA05}"/>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l="49889" t="-19529" b="52656"/>
          <a:stretch/>
        </p:blipFill>
        <p:spPr>
          <a:xfrm rot="16200000">
            <a:off x="6761814" y="1427813"/>
            <a:ext cx="2895599" cy="7964773"/>
          </a:xfrm>
          <a:prstGeom prst="rect">
            <a:avLst/>
          </a:prstGeom>
        </p:spPr>
      </p:pic>
      <p:pic>
        <p:nvPicPr>
          <p:cNvPr id="8" name="Gráfico 7">
            <a:extLst>
              <a:ext uri="{FF2B5EF4-FFF2-40B4-BE49-F238E27FC236}">
                <a16:creationId xmlns:a16="http://schemas.microsoft.com/office/drawing/2014/main" id="{764946FF-6821-48D3-B2A9-BBEA6DDE7927}"/>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l="55165" t="-12082" b="53862"/>
          <a:stretch/>
        </p:blipFill>
        <p:spPr>
          <a:xfrm rot="16200000">
            <a:off x="7429502" y="2095500"/>
            <a:ext cx="2590799" cy="6934200"/>
          </a:xfrm>
          <a:prstGeom prst="rect">
            <a:avLst/>
          </a:prstGeom>
        </p:spPr>
      </p:pic>
      <p:pic>
        <p:nvPicPr>
          <p:cNvPr id="9" name="Gráfico 8">
            <a:extLst>
              <a:ext uri="{FF2B5EF4-FFF2-40B4-BE49-F238E27FC236}">
                <a16:creationId xmlns:a16="http://schemas.microsoft.com/office/drawing/2014/main" id="{A79BB97C-7AE8-499C-97B0-44CC02B62EE5}"/>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l="31649" t="20473" b="21947"/>
          <a:stretch/>
        </p:blipFill>
        <p:spPr>
          <a:xfrm>
            <a:off x="0" y="0"/>
            <a:ext cx="3949601" cy="6858000"/>
          </a:xfrm>
          <a:prstGeom prst="rect">
            <a:avLst/>
          </a:prstGeom>
        </p:spPr>
      </p:pic>
      <p:pic>
        <p:nvPicPr>
          <p:cNvPr id="10" name="Gráfico 9">
            <a:extLst>
              <a:ext uri="{FF2B5EF4-FFF2-40B4-BE49-F238E27FC236}">
                <a16:creationId xmlns:a16="http://schemas.microsoft.com/office/drawing/2014/main" id="{6DF73BF5-D0EB-4F3E-BE74-B8B52A65A92D}"/>
              </a:ext>
            </a:extLst>
          </p:cNvPr>
          <p:cNvPicPr>
            <a:picLocks noChangeAspect="1"/>
          </p:cNvPicPr>
          <p:nvPr userDrawn="1"/>
        </p:nvPicPr>
        <p:blipFill rotWithShape="1">
          <a:blip r:embed="rId3" cstate="print">
            <a:extLst>
              <a:ext uri="{96DAC541-7B7A-43D3-8B79-37D633B846F1}">
                <asvg:svgBlip xmlns:asvg="http://schemas.microsoft.com/office/drawing/2016/SVG/main" r:embed="rId4"/>
              </a:ext>
            </a:extLst>
          </a:blip>
          <a:srcRect l="26374" t="20473" b="21947"/>
          <a:stretch/>
        </p:blipFill>
        <p:spPr>
          <a:xfrm>
            <a:off x="0" y="0"/>
            <a:ext cx="4254401" cy="6858000"/>
          </a:xfrm>
          <a:prstGeom prst="rect">
            <a:avLst/>
          </a:prstGeom>
        </p:spPr>
      </p:pic>
      <p:sp>
        <p:nvSpPr>
          <p:cNvPr id="11" name="Google Shape;356;p29">
            <a:extLst>
              <a:ext uri="{FF2B5EF4-FFF2-40B4-BE49-F238E27FC236}">
                <a16:creationId xmlns:a16="http://schemas.microsoft.com/office/drawing/2014/main" id="{B892D58F-71D0-4866-AB82-D829B729F0D2}"/>
              </a:ext>
            </a:extLst>
          </p:cNvPr>
          <p:cNvSpPr txBox="1">
            <a:spLocks/>
          </p:cNvSpPr>
          <p:nvPr userDrawn="1"/>
        </p:nvSpPr>
        <p:spPr>
          <a:xfrm>
            <a:off x="2286000" y="2209800"/>
            <a:ext cx="7610943" cy="681038"/>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BAE3F0"/>
              </a:buClr>
              <a:buSzPts val="3200"/>
              <a:buFont typeface="Open Sans SemiBold"/>
              <a:buNone/>
            </a:pPr>
            <a:r>
              <a:rPr lang="es-AR" sz="5000" b="1" dirty="0">
                <a:solidFill>
                  <a:schemeClr val="bg1"/>
                </a:solidFill>
                <a:ea typeface="Open Sans SemiBold"/>
                <a:cs typeface="Open Sans SemiBold"/>
                <a:sym typeface="Open Sans SemiBold"/>
              </a:rPr>
              <a:t>GRACIAS POR PARTICIPAR</a:t>
            </a:r>
            <a:endParaRPr lang="es-AR" sz="5000" dirty="0">
              <a:solidFill>
                <a:schemeClr val="bg1"/>
              </a:solidFill>
            </a:endParaRPr>
          </a:p>
        </p:txBody>
      </p:sp>
      <p:grpSp>
        <p:nvGrpSpPr>
          <p:cNvPr id="12" name="Google Shape;358;p29">
            <a:extLst>
              <a:ext uri="{FF2B5EF4-FFF2-40B4-BE49-F238E27FC236}">
                <a16:creationId xmlns:a16="http://schemas.microsoft.com/office/drawing/2014/main" id="{E4FBC8F0-786E-4C59-B2DC-426DD0FE8D18}"/>
              </a:ext>
            </a:extLst>
          </p:cNvPr>
          <p:cNvGrpSpPr/>
          <p:nvPr userDrawn="1"/>
        </p:nvGrpSpPr>
        <p:grpSpPr>
          <a:xfrm>
            <a:off x="3505200" y="609600"/>
            <a:ext cx="5000881" cy="1119929"/>
            <a:chOff x="5043567" y="269871"/>
            <a:chExt cx="5060345" cy="1133245"/>
          </a:xfrm>
        </p:grpSpPr>
        <p:pic>
          <p:nvPicPr>
            <p:cNvPr id="13" name="Google Shape;359;p29" descr="Imagen que contiene objeto, reloj, grande, frente&#10;&#10;Descripción generada automáticamente">
              <a:extLst>
                <a:ext uri="{FF2B5EF4-FFF2-40B4-BE49-F238E27FC236}">
                  <a16:creationId xmlns:a16="http://schemas.microsoft.com/office/drawing/2014/main" id="{F3A3FA98-8A6C-4834-A496-24F0B3A7F8CB}"/>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970667" y="269871"/>
              <a:ext cx="1133245" cy="1133245"/>
            </a:xfrm>
            <a:prstGeom prst="rect">
              <a:avLst/>
            </a:prstGeom>
            <a:noFill/>
            <a:ln>
              <a:noFill/>
            </a:ln>
          </p:spPr>
        </p:pic>
        <p:pic>
          <p:nvPicPr>
            <p:cNvPr id="14" name="Google Shape;360;p29" descr="Imagen que contiene dibujo&#10;&#10;Descripción generada automáticamente">
              <a:extLst>
                <a:ext uri="{FF2B5EF4-FFF2-40B4-BE49-F238E27FC236}">
                  <a16:creationId xmlns:a16="http://schemas.microsoft.com/office/drawing/2014/main" id="{88003BE4-46F5-46F5-A637-631380A0417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43567" y="282687"/>
              <a:ext cx="3742014" cy="1120429"/>
            </a:xfrm>
            <a:prstGeom prst="rect">
              <a:avLst/>
            </a:prstGeom>
            <a:noFill/>
            <a:ln>
              <a:noFill/>
            </a:ln>
          </p:spPr>
        </p:pic>
      </p:grpSp>
      <p:pic>
        <p:nvPicPr>
          <p:cNvPr id="15" name="Gráfico 14">
            <a:extLst>
              <a:ext uri="{FF2B5EF4-FFF2-40B4-BE49-F238E27FC236}">
                <a16:creationId xmlns:a16="http://schemas.microsoft.com/office/drawing/2014/main" id="{9FE595C3-BDE0-4FA4-8778-F03CEA213E33}"/>
              </a:ext>
            </a:extLst>
          </p:cNvPr>
          <p:cNvPicPr>
            <a:picLocks noChangeAspect="1"/>
          </p:cNvPicPr>
          <p:nvPr userDrawn="1"/>
        </p:nvPicPr>
        <p:blipFill>
          <a:blip r:embed="rId7" cstate="print">
            <a:extLst>
              <a:ext uri="{96DAC541-7B7A-43D3-8B79-37D633B846F1}">
                <asvg:svgBlip xmlns:asvg="http://schemas.microsoft.com/office/drawing/2016/SVG/main" r:embed="rId8"/>
              </a:ext>
            </a:extLst>
          </a:blip>
          <a:stretch>
            <a:fillRect/>
          </a:stretch>
        </p:blipFill>
        <p:spPr>
          <a:xfrm>
            <a:off x="0" y="3733800"/>
            <a:ext cx="11449050" cy="1457325"/>
          </a:xfrm>
          <a:prstGeom prst="rect">
            <a:avLst/>
          </a:prstGeom>
        </p:spPr>
      </p:pic>
      <p:sp>
        <p:nvSpPr>
          <p:cNvPr id="16" name="CuadroTexto 15">
            <a:extLst>
              <a:ext uri="{FF2B5EF4-FFF2-40B4-BE49-F238E27FC236}">
                <a16:creationId xmlns:a16="http://schemas.microsoft.com/office/drawing/2014/main" id="{748F606F-2DA1-4B9E-83A9-E614A9E2107A}"/>
              </a:ext>
            </a:extLst>
          </p:cNvPr>
          <p:cNvSpPr txBox="1"/>
          <p:nvPr userDrawn="1"/>
        </p:nvSpPr>
        <p:spPr>
          <a:xfrm>
            <a:off x="1143000" y="2895600"/>
            <a:ext cx="10439400" cy="707886"/>
          </a:xfrm>
          <a:prstGeom prst="rect">
            <a:avLst/>
          </a:prstGeom>
          <a:noFill/>
        </p:spPr>
        <p:txBody>
          <a:bodyPr wrap="square">
            <a:spAutoFit/>
          </a:bodyPr>
          <a:lstStyle/>
          <a:p>
            <a:pPr marL="0" marR="0" lvl="0" indent="0" algn="ctr" rtl="0">
              <a:spcBef>
                <a:spcPts val="0"/>
              </a:spcBef>
              <a:spcAft>
                <a:spcPts val="0"/>
              </a:spcAft>
              <a:buClr>
                <a:srgbClr val="295897"/>
              </a:buClr>
              <a:buSzPts val="3900"/>
              <a:buFont typeface="Calibri"/>
              <a:buNone/>
            </a:pPr>
            <a:r>
              <a:rPr lang="es-ES" sz="4000" b="1" cap="none" dirty="0">
                <a:solidFill>
                  <a:schemeClr val="bg1"/>
                </a:solidFill>
                <a:latin typeface="+mj-lt"/>
                <a:ea typeface="Calibri"/>
                <a:cs typeface="Calibri"/>
                <a:sym typeface="Calibri"/>
              </a:rPr>
              <a:t>LOS ESPERAMOS EN LA PRÓXIMA CHARLA</a:t>
            </a:r>
            <a:endParaRPr lang="es-ES" sz="4000" dirty="0">
              <a:solidFill>
                <a:schemeClr val="bg1"/>
              </a:solidFill>
              <a:latin typeface="+mj-lt"/>
            </a:endParaRPr>
          </a:p>
        </p:txBody>
      </p:sp>
      <p:pic>
        <p:nvPicPr>
          <p:cNvPr id="20" name="Gráfico 19">
            <a:extLst>
              <a:ext uri="{FF2B5EF4-FFF2-40B4-BE49-F238E27FC236}">
                <a16:creationId xmlns:a16="http://schemas.microsoft.com/office/drawing/2014/main" id="{A61A0762-C7B2-4B73-A305-CDF4687A8CE3}"/>
              </a:ext>
            </a:extLst>
          </p:cNvPr>
          <p:cNvPicPr>
            <a:picLocks noChangeAspect="1"/>
          </p:cNvPicPr>
          <p:nvPr userDrawn="1"/>
        </p:nvPicPr>
        <p:blipFill>
          <a:blip r:embed="rId9" cstate="print">
            <a:extLst>
              <a:ext uri="{96DAC541-7B7A-43D3-8B79-37D633B846F1}">
                <asvg:svgBlip xmlns:asvg="http://schemas.microsoft.com/office/drawing/2016/SVG/main" r:embed="rId10"/>
              </a:ext>
            </a:extLst>
          </a:blip>
          <a:stretch>
            <a:fillRect/>
          </a:stretch>
        </p:blipFill>
        <p:spPr>
          <a:xfrm>
            <a:off x="9220200" y="5857875"/>
            <a:ext cx="2971800" cy="1000125"/>
          </a:xfrm>
          <a:prstGeom prst="rect">
            <a:avLst/>
          </a:prstGeom>
        </p:spPr>
      </p:pic>
      <p:sp>
        <p:nvSpPr>
          <p:cNvPr id="21" name="Google Shape;96;p13">
            <a:extLst>
              <a:ext uri="{FF2B5EF4-FFF2-40B4-BE49-F238E27FC236}">
                <a16:creationId xmlns:a16="http://schemas.microsoft.com/office/drawing/2014/main" id="{320C4F21-0BA8-4A37-9EBD-99724D7D10F1}"/>
              </a:ext>
            </a:extLst>
          </p:cNvPr>
          <p:cNvSpPr txBox="1"/>
          <p:nvPr userDrawn="1"/>
        </p:nvSpPr>
        <p:spPr>
          <a:xfrm>
            <a:off x="9372600" y="6172200"/>
            <a:ext cx="1825313" cy="357342"/>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None/>
            </a:pPr>
            <a:r>
              <a:rPr lang="es-AR" sz="1400" b="0" i="0" u="none" strike="noStrike" cap="none" dirty="0">
                <a:solidFill>
                  <a:srgbClr val="F7AA27"/>
                </a:solidFill>
                <a:latin typeface="Calibri"/>
                <a:ea typeface="Calibri"/>
                <a:cs typeface="Calibri"/>
                <a:sym typeface="Calibri"/>
              </a:rPr>
              <a:t>Colabora en la organización del ciclo</a:t>
            </a:r>
            <a:endParaRPr sz="1400" dirty="0">
              <a:solidFill>
                <a:srgbClr val="F7AA27"/>
              </a:solidFill>
            </a:endParaRPr>
          </a:p>
        </p:txBody>
      </p:sp>
      <p:pic>
        <p:nvPicPr>
          <p:cNvPr id="22" name="Gráfico 21">
            <a:extLst>
              <a:ext uri="{FF2B5EF4-FFF2-40B4-BE49-F238E27FC236}">
                <a16:creationId xmlns:a16="http://schemas.microsoft.com/office/drawing/2014/main" id="{DCD3E623-DCB1-4604-BB89-9B9A6FDE7F52}"/>
              </a:ext>
            </a:extLst>
          </p:cNvPr>
          <p:cNvPicPr>
            <a:picLocks noChangeAspect="1"/>
          </p:cNvPicPr>
          <p:nvPr userDrawn="1"/>
        </p:nvPicPr>
        <p:blipFill>
          <a:blip r:embed="rId11" cstate="print">
            <a:extLst>
              <a:ext uri="{96DAC541-7B7A-43D3-8B79-37D633B846F1}">
                <asvg:svgBlip xmlns:asvg="http://schemas.microsoft.com/office/drawing/2016/SVG/main" r:embed="rId12"/>
              </a:ext>
            </a:extLst>
          </a:blip>
          <a:stretch>
            <a:fillRect/>
          </a:stretch>
        </p:blipFill>
        <p:spPr>
          <a:xfrm>
            <a:off x="11277600" y="6096000"/>
            <a:ext cx="458760" cy="457200"/>
          </a:xfrm>
          <a:prstGeom prst="rect">
            <a:avLst/>
          </a:prstGeom>
        </p:spPr>
      </p:pic>
      <p:grpSp>
        <p:nvGrpSpPr>
          <p:cNvPr id="28" name="Grupo 27">
            <a:extLst>
              <a:ext uri="{FF2B5EF4-FFF2-40B4-BE49-F238E27FC236}">
                <a16:creationId xmlns:a16="http://schemas.microsoft.com/office/drawing/2014/main" id="{1FB3827A-6FEA-49A3-A6F4-D72283EC43E2}"/>
              </a:ext>
            </a:extLst>
          </p:cNvPr>
          <p:cNvGrpSpPr/>
          <p:nvPr userDrawn="1"/>
        </p:nvGrpSpPr>
        <p:grpSpPr>
          <a:xfrm>
            <a:off x="4572000" y="5583501"/>
            <a:ext cx="2702440" cy="644871"/>
            <a:chOff x="4572000" y="5583501"/>
            <a:chExt cx="2702440" cy="644871"/>
          </a:xfrm>
        </p:grpSpPr>
        <p:sp>
          <p:nvSpPr>
            <p:cNvPr id="25" name="Rectángulo 24">
              <a:extLst>
                <a:ext uri="{FF2B5EF4-FFF2-40B4-BE49-F238E27FC236}">
                  <a16:creationId xmlns:a16="http://schemas.microsoft.com/office/drawing/2014/main" id="{E3E12D88-F881-48FD-B6AC-FC05C6DD7E71}"/>
                </a:ext>
              </a:extLst>
            </p:cNvPr>
            <p:cNvSpPr/>
            <p:nvPr userDrawn="1"/>
          </p:nvSpPr>
          <p:spPr>
            <a:xfrm>
              <a:off x="5181600" y="5859040"/>
              <a:ext cx="2050561"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b="1" dirty="0">
                  <a:solidFill>
                    <a:schemeClr val="bg1"/>
                  </a:solidFill>
                </a:rPr>
                <a:t>+54 9 11 5595-2789</a:t>
              </a:r>
            </a:p>
          </p:txBody>
        </p:sp>
        <p:sp>
          <p:nvSpPr>
            <p:cNvPr id="26" name="Rectángulo 25">
              <a:extLst>
                <a:ext uri="{FF2B5EF4-FFF2-40B4-BE49-F238E27FC236}">
                  <a16:creationId xmlns:a16="http://schemas.microsoft.com/office/drawing/2014/main" id="{5632E0A1-160D-4A8D-AE18-2C890AF19A49}"/>
                </a:ext>
              </a:extLst>
            </p:cNvPr>
            <p:cNvSpPr/>
            <p:nvPr userDrawn="1"/>
          </p:nvSpPr>
          <p:spPr>
            <a:xfrm>
              <a:off x="5158924" y="5583501"/>
              <a:ext cx="2115516" cy="3693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ES_tradnl" b="1" dirty="0" err="1">
                  <a:solidFill>
                    <a:schemeClr val="bg1"/>
                  </a:solidFill>
                </a:rPr>
                <a:t>Whastapp</a:t>
              </a:r>
              <a:r>
                <a:rPr lang="es-ES_tradnl" b="1" dirty="0">
                  <a:solidFill>
                    <a:schemeClr val="bg1"/>
                  </a:solidFill>
                </a:rPr>
                <a:t> AFADHYA</a:t>
              </a:r>
            </a:p>
          </p:txBody>
        </p:sp>
        <p:pic>
          <p:nvPicPr>
            <p:cNvPr id="27" name="Gráfico 26">
              <a:extLst>
                <a:ext uri="{FF2B5EF4-FFF2-40B4-BE49-F238E27FC236}">
                  <a16:creationId xmlns:a16="http://schemas.microsoft.com/office/drawing/2014/main" id="{1CFF2E40-7099-41C8-93A4-4DD6165ECEE6}"/>
                </a:ext>
              </a:extLst>
            </p:cNvPr>
            <p:cNvPicPr>
              <a:picLocks noChangeAspect="1"/>
            </p:cNvPicPr>
            <p:nvPr userDrawn="1"/>
          </p:nvPicPr>
          <p:blipFill>
            <a:blip r:embed="rId13" cstate="print">
              <a:extLst>
                <a:ext uri="{96DAC541-7B7A-43D3-8B79-37D633B846F1}">
                  <asvg:svgBlip xmlns:asvg="http://schemas.microsoft.com/office/drawing/2016/SVG/main" r:embed="rId14"/>
                </a:ext>
              </a:extLst>
            </a:blip>
            <a:stretch>
              <a:fillRect/>
            </a:stretch>
          </p:blipFill>
          <p:spPr>
            <a:xfrm>
              <a:off x="4572000" y="5638800"/>
              <a:ext cx="544691" cy="544691"/>
            </a:xfrm>
            <a:prstGeom prst="rect">
              <a:avLst/>
            </a:prstGeom>
          </p:spPr>
        </p:pic>
      </p:grpSp>
    </p:spTree>
    <p:extLst>
      <p:ext uri="{BB962C8B-B14F-4D97-AF65-F5344CB8AC3E}">
        <p14:creationId xmlns:p14="http://schemas.microsoft.com/office/powerpoint/2010/main" val="3270699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1409237" y="1124744"/>
            <a:ext cx="9199264"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F5A939"/>
              </a:buClr>
              <a:buSzPts val="3200"/>
              <a:buFont typeface="Arial"/>
              <a:buNone/>
              <a:defRPr sz="3200" b="1" i="0">
                <a:solidFill>
                  <a:srgbClr val="F5A93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609600" y="2492901"/>
            <a:ext cx="10972800" cy="363326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595959"/>
              </a:buClr>
              <a:buSzPts val="2800"/>
              <a:buChar char="•"/>
              <a:defRPr sz="2800" b="0" i="0">
                <a:solidFill>
                  <a:srgbClr val="595959"/>
                </a:solidFill>
                <a:latin typeface="Arial"/>
                <a:ea typeface="Arial"/>
                <a:cs typeface="Arial"/>
                <a:sym typeface="Arial"/>
              </a:defRPr>
            </a:lvl1pPr>
            <a:lvl2pPr marL="914400" lvl="1" indent="-381000" algn="l">
              <a:spcBef>
                <a:spcPts val="480"/>
              </a:spcBef>
              <a:spcAft>
                <a:spcPts val="0"/>
              </a:spcAft>
              <a:buClr>
                <a:srgbClr val="595959"/>
              </a:buClr>
              <a:buSzPts val="2400"/>
              <a:buChar char="–"/>
              <a:defRPr sz="2400" b="0" i="0">
                <a:solidFill>
                  <a:srgbClr val="595959"/>
                </a:solidFill>
                <a:latin typeface="Arial"/>
                <a:ea typeface="Arial"/>
                <a:cs typeface="Arial"/>
                <a:sym typeface="Arial"/>
              </a:defRPr>
            </a:lvl2pPr>
            <a:lvl3pPr marL="1371600" lvl="2" indent="-355600" algn="l">
              <a:spcBef>
                <a:spcPts val="400"/>
              </a:spcBef>
              <a:spcAft>
                <a:spcPts val="0"/>
              </a:spcAft>
              <a:buClr>
                <a:srgbClr val="595959"/>
              </a:buClr>
              <a:buSzPts val="2000"/>
              <a:buChar char="•"/>
              <a:defRPr sz="2000" b="0" i="0">
                <a:solidFill>
                  <a:srgbClr val="595959"/>
                </a:solidFill>
                <a:latin typeface="Arial"/>
                <a:ea typeface="Arial"/>
                <a:cs typeface="Arial"/>
                <a:sym typeface="Arial"/>
              </a:defRPr>
            </a:lvl3pPr>
            <a:lvl4pPr marL="1828800" lvl="3" indent="-342900" algn="l">
              <a:spcBef>
                <a:spcPts val="360"/>
              </a:spcBef>
              <a:spcAft>
                <a:spcPts val="0"/>
              </a:spcAft>
              <a:buClr>
                <a:srgbClr val="595959"/>
              </a:buClr>
              <a:buSzPts val="1800"/>
              <a:buChar char="–"/>
              <a:defRPr sz="1800" b="0" i="0">
                <a:solidFill>
                  <a:srgbClr val="595959"/>
                </a:solidFill>
                <a:latin typeface="Arial"/>
                <a:ea typeface="Arial"/>
                <a:cs typeface="Arial"/>
                <a:sym typeface="Arial"/>
              </a:defRPr>
            </a:lvl4pPr>
            <a:lvl5pPr marL="2286000" lvl="4" indent="-342900" algn="l">
              <a:spcBef>
                <a:spcPts val="360"/>
              </a:spcBef>
              <a:spcAft>
                <a:spcPts val="0"/>
              </a:spcAft>
              <a:buClr>
                <a:srgbClr val="595959"/>
              </a:buClr>
              <a:buSzPts val="1800"/>
              <a:buChar char="»"/>
              <a:defRPr sz="1800" b="0" i="0">
                <a:solidFill>
                  <a:srgbClr val="595959"/>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609600" y="6356355"/>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737600" y="6356355"/>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AR" smtClean="0"/>
              <a:pPr/>
              <a:t>‹#›</a:t>
            </a:fld>
            <a:endParaRPr lang="es-AR"/>
          </a:p>
        </p:txBody>
      </p:sp>
    </p:spTree>
    <p:extLst>
      <p:ext uri="{BB962C8B-B14F-4D97-AF65-F5344CB8AC3E}">
        <p14:creationId xmlns:p14="http://schemas.microsoft.com/office/powerpoint/2010/main" val="245570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D2BF30D-5D01-4064-8BF0-9360FEC7E3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FC2B08E7-D001-4B65-ADC1-8256AD49C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2C32FD6A-EF3A-4E23-8304-1EB134FC5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569DD-06B0-427B-84A7-032A2821E6C4}" type="datetimeFigureOut">
              <a:rPr lang="es-AR" smtClean="0"/>
              <a:pPr/>
              <a:t>16/9/2021</a:t>
            </a:fld>
            <a:endParaRPr lang="es-AR"/>
          </a:p>
        </p:txBody>
      </p:sp>
      <p:sp>
        <p:nvSpPr>
          <p:cNvPr id="5" name="Marcador de pie de página 4">
            <a:extLst>
              <a:ext uri="{FF2B5EF4-FFF2-40B4-BE49-F238E27FC236}">
                <a16:creationId xmlns:a16="http://schemas.microsoft.com/office/drawing/2014/main" id="{299CC5C1-90AE-4308-A24F-FF41B0B301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3045355D-4C45-493F-928C-DAA6CD2A3E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1EDBE-AB45-4350-9CD4-7FA871EFB381}" type="slidenum">
              <a:rPr lang="es-AR" smtClean="0"/>
              <a:pPr/>
              <a:t>‹#›</a:t>
            </a:fld>
            <a:endParaRPr lang="es-AR"/>
          </a:p>
        </p:txBody>
      </p:sp>
    </p:spTree>
    <p:extLst>
      <p:ext uri="{BB962C8B-B14F-4D97-AF65-F5344CB8AC3E}">
        <p14:creationId xmlns:p14="http://schemas.microsoft.com/office/powerpoint/2010/main" val="9768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61" r:id="rId6"/>
    <p:sldLayoutId id="2147483658" r:id="rId7"/>
    <p:sldLayoutId id="2147483662"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svg"/></Relationships>
</file>

<file path=ppt/slides/_rels/slide1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3.pn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4.svg"/><Relationship Id="rId9" Type="http://schemas.openxmlformats.org/officeDocument/2006/relationships/image" Target="../media/image78.svg"/></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53.png"/><Relationship Id="rId7" Type="http://schemas.openxmlformats.org/officeDocument/2006/relationships/image" Target="../media/image78.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86.svg"/></Relationships>
</file>

<file path=ppt/slides/_rels/slide12.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7.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88.svg"/><Relationship Id="rId9" Type="http://schemas.openxmlformats.org/officeDocument/2006/relationships/image" Target="../media/image90.svg"/></Relationships>
</file>

<file path=ppt/slides/_rels/slide13.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svg"/><Relationship Id="rId3" Type="http://schemas.openxmlformats.org/officeDocument/2006/relationships/image" Target="../media/image53.png"/><Relationship Id="rId7" Type="http://schemas.openxmlformats.org/officeDocument/2006/relationships/image" Target="../media/image90.svg"/><Relationship Id="rId12" Type="http://schemas.openxmlformats.org/officeDocument/2006/relationships/image" Target="../media/image95.png"/><Relationship Id="rId17" Type="http://schemas.openxmlformats.org/officeDocument/2006/relationships/image" Target="../media/image100.svg"/><Relationship Id="rId2" Type="http://schemas.openxmlformats.org/officeDocument/2006/relationships/notesSlide" Target="../notesSlides/notesSlide11.xml"/><Relationship Id="rId16" Type="http://schemas.openxmlformats.org/officeDocument/2006/relationships/image" Target="../media/image99.png"/><Relationship Id="rId1" Type="http://schemas.openxmlformats.org/officeDocument/2006/relationships/slideLayout" Target="../slideLayouts/slideLayout3.xml"/><Relationship Id="rId6" Type="http://schemas.openxmlformats.org/officeDocument/2006/relationships/image" Target="../media/image89.png"/><Relationship Id="rId11" Type="http://schemas.openxmlformats.org/officeDocument/2006/relationships/image" Target="../media/image94.svg"/><Relationship Id="rId5" Type="http://schemas.openxmlformats.org/officeDocument/2006/relationships/image" Target="../media/image37.png"/><Relationship Id="rId15" Type="http://schemas.openxmlformats.org/officeDocument/2006/relationships/image" Target="../media/image98.svg"/><Relationship Id="rId10" Type="http://schemas.openxmlformats.org/officeDocument/2006/relationships/image" Target="../media/image93.png"/><Relationship Id="rId4" Type="http://schemas.openxmlformats.org/officeDocument/2006/relationships/image" Target="../media/image54.svg"/><Relationship Id="rId9" Type="http://schemas.openxmlformats.org/officeDocument/2006/relationships/image" Target="../media/image92.svg"/><Relationship Id="rId14" Type="http://schemas.openxmlformats.org/officeDocument/2006/relationships/image" Target="../media/image97.png"/></Relationships>
</file>

<file path=ppt/slides/_rels/slide14.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02.svg"/></Relationships>
</file>

<file path=ppt/slides/_rels/slide15.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3.png"/><Relationship Id="rId7" Type="http://schemas.openxmlformats.org/officeDocument/2006/relationships/image" Target="../media/image104.sv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106.svg"/></Relationships>
</file>

<file path=ppt/slides/_rels/slide1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4.svg"/><Relationship Id="rId3" Type="http://schemas.openxmlformats.org/officeDocument/2006/relationships/image" Target="../media/image107.png"/><Relationship Id="rId7" Type="http://schemas.openxmlformats.org/officeDocument/2006/relationships/image" Target="../media/image37.png"/><Relationship Id="rId12" Type="http://schemas.openxmlformats.org/officeDocument/2006/relationships/image" Target="../media/image113.png"/><Relationship Id="rId17" Type="http://schemas.openxmlformats.org/officeDocument/2006/relationships/image" Target="../media/image118.svg"/><Relationship Id="rId2" Type="http://schemas.openxmlformats.org/officeDocument/2006/relationships/notesSlide" Target="../notesSlides/notesSlide14.xml"/><Relationship Id="rId16" Type="http://schemas.openxmlformats.org/officeDocument/2006/relationships/image" Target="../media/image117.png"/><Relationship Id="rId1" Type="http://schemas.openxmlformats.org/officeDocument/2006/relationships/slideLayout" Target="../slideLayouts/slideLayout3.xml"/><Relationship Id="rId6" Type="http://schemas.openxmlformats.org/officeDocument/2006/relationships/image" Target="../media/image54.svg"/><Relationship Id="rId11" Type="http://schemas.openxmlformats.org/officeDocument/2006/relationships/image" Target="../media/image112.svg"/><Relationship Id="rId5" Type="http://schemas.openxmlformats.org/officeDocument/2006/relationships/image" Target="../media/image53.png"/><Relationship Id="rId15" Type="http://schemas.openxmlformats.org/officeDocument/2006/relationships/image" Target="../media/image116.svg"/><Relationship Id="rId10" Type="http://schemas.openxmlformats.org/officeDocument/2006/relationships/image" Target="../media/image111.png"/><Relationship Id="rId4" Type="http://schemas.openxmlformats.org/officeDocument/2006/relationships/image" Target="../media/image108.svg"/><Relationship Id="rId9" Type="http://schemas.openxmlformats.org/officeDocument/2006/relationships/image" Target="../media/image110.svg"/><Relationship Id="rId14" Type="http://schemas.openxmlformats.org/officeDocument/2006/relationships/image" Target="../media/image1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19.png"/><Relationship Id="rId7"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20.svg"/><Relationship Id="rId9" Type="http://schemas.openxmlformats.org/officeDocument/2006/relationships/image" Target="../media/image78.svg"/></Relationships>
</file>

<file path=ppt/slides/_rels/slide1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1.png"/><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22.svg"/><Relationship Id="rId9" Type="http://schemas.openxmlformats.org/officeDocument/2006/relationships/image" Target="../media/image78.svg"/></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sv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2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24.svg"/><Relationship Id="rId9" Type="http://schemas.openxmlformats.org/officeDocument/2006/relationships/image" Target="../media/image88.svg"/></Relationships>
</file>

<file path=ppt/slides/_rels/slide21.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1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32.svg"/><Relationship Id="rId13" Type="http://schemas.openxmlformats.org/officeDocument/2006/relationships/image" Target="../media/image137.png"/><Relationship Id="rId18" Type="http://schemas.openxmlformats.org/officeDocument/2006/relationships/image" Target="../media/image142.svg"/><Relationship Id="rId26" Type="http://schemas.openxmlformats.org/officeDocument/2006/relationships/image" Target="../media/image145.png"/><Relationship Id="rId3" Type="http://schemas.openxmlformats.org/officeDocument/2006/relationships/image" Target="../media/image127.png"/><Relationship Id="rId21" Type="http://schemas.openxmlformats.org/officeDocument/2006/relationships/image" Target="../media/image53.png"/><Relationship Id="rId7" Type="http://schemas.openxmlformats.org/officeDocument/2006/relationships/image" Target="../media/image131.png"/><Relationship Id="rId12" Type="http://schemas.openxmlformats.org/officeDocument/2006/relationships/image" Target="../media/image136.svg"/><Relationship Id="rId17" Type="http://schemas.openxmlformats.org/officeDocument/2006/relationships/image" Target="../media/image141.png"/><Relationship Id="rId25" Type="http://schemas.openxmlformats.org/officeDocument/2006/relationships/image" Target="../media/image124.svg"/><Relationship Id="rId2" Type="http://schemas.openxmlformats.org/officeDocument/2006/relationships/notesSlide" Target="../notesSlides/notesSlide18.xml"/><Relationship Id="rId16" Type="http://schemas.openxmlformats.org/officeDocument/2006/relationships/image" Target="../media/image140.svg"/><Relationship Id="rId20" Type="http://schemas.openxmlformats.org/officeDocument/2006/relationships/image" Target="../media/image144.svg"/><Relationship Id="rId29" Type="http://schemas.openxmlformats.org/officeDocument/2006/relationships/image" Target="../media/image148.svg"/><Relationship Id="rId1" Type="http://schemas.openxmlformats.org/officeDocument/2006/relationships/slideLayout" Target="../slideLayouts/slideLayout3.xml"/><Relationship Id="rId6" Type="http://schemas.openxmlformats.org/officeDocument/2006/relationships/image" Target="../media/image130.svg"/><Relationship Id="rId11" Type="http://schemas.openxmlformats.org/officeDocument/2006/relationships/image" Target="../media/image135.png"/><Relationship Id="rId24" Type="http://schemas.openxmlformats.org/officeDocument/2006/relationships/image" Target="../media/image123.png"/><Relationship Id="rId5" Type="http://schemas.openxmlformats.org/officeDocument/2006/relationships/image" Target="../media/image129.png"/><Relationship Id="rId15" Type="http://schemas.openxmlformats.org/officeDocument/2006/relationships/image" Target="../media/image139.png"/><Relationship Id="rId23" Type="http://schemas.openxmlformats.org/officeDocument/2006/relationships/image" Target="../media/image37.png"/><Relationship Id="rId28" Type="http://schemas.openxmlformats.org/officeDocument/2006/relationships/image" Target="../media/image147.png"/><Relationship Id="rId10" Type="http://schemas.openxmlformats.org/officeDocument/2006/relationships/image" Target="../media/image134.svg"/><Relationship Id="rId19" Type="http://schemas.openxmlformats.org/officeDocument/2006/relationships/image" Target="../media/image143.png"/><Relationship Id="rId4" Type="http://schemas.openxmlformats.org/officeDocument/2006/relationships/image" Target="../media/image128.svg"/><Relationship Id="rId9" Type="http://schemas.openxmlformats.org/officeDocument/2006/relationships/image" Target="../media/image133.png"/><Relationship Id="rId14" Type="http://schemas.openxmlformats.org/officeDocument/2006/relationships/image" Target="../media/image138.svg"/><Relationship Id="rId22" Type="http://schemas.openxmlformats.org/officeDocument/2006/relationships/image" Target="../media/image54.svg"/><Relationship Id="rId27" Type="http://schemas.openxmlformats.org/officeDocument/2006/relationships/image" Target="../media/image146.svg"/></Relationships>
</file>

<file path=ppt/slides/_rels/slide2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3.png"/><Relationship Id="rId7" Type="http://schemas.openxmlformats.org/officeDocument/2006/relationships/image" Target="../media/image104.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103.png"/><Relationship Id="rId5"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106.sv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ideo" Target="file:///C:\Users\pc3\Desktop\Susu\Doxa\Afadhya\09.%20Pep%20Guardiola.wmv" TargetMode="External"/><Relationship Id="rId4" Type="http://schemas.openxmlformats.org/officeDocument/2006/relationships/image" Target="../media/image149.png"/></Relationships>
</file>

<file path=ppt/slides/_rels/slide25.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50.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51.svg"/><Relationship Id="rId9" Type="http://schemas.openxmlformats.org/officeDocument/2006/relationships/image" Target="../media/image153.svg"/></Relationships>
</file>

<file path=ppt/slides/_rels/slide26.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53.png"/><Relationship Id="rId7" Type="http://schemas.openxmlformats.org/officeDocument/2006/relationships/image" Target="../media/image155.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54.png"/><Relationship Id="rId11" Type="http://schemas.openxmlformats.org/officeDocument/2006/relationships/image" Target="../media/image159.svg"/><Relationship Id="rId5" Type="http://schemas.openxmlformats.org/officeDocument/2006/relationships/image" Target="../media/image37.png"/><Relationship Id="rId10" Type="http://schemas.openxmlformats.org/officeDocument/2006/relationships/image" Target="../media/image158.png"/><Relationship Id="rId4" Type="http://schemas.openxmlformats.org/officeDocument/2006/relationships/image" Target="../media/image54.svg"/><Relationship Id="rId9" Type="http://schemas.openxmlformats.org/officeDocument/2006/relationships/image" Target="../media/image157.svg"/></Relationships>
</file>

<file path=ppt/slides/_rels/slide27.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125.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126.svg"/><Relationship Id="rId9" Type="http://schemas.openxmlformats.org/officeDocument/2006/relationships/image" Target="../media/image78.sv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161.sv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60.png"/><Relationship Id="rId5" Type="http://schemas.openxmlformats.org/officeDocument/2006/relationships/image" Target="../media/image37.png"/><Relationship Id="rId4" Type="http://schemas.openxmlformats.org/officeDocument/2006/relationships/image" Target="../media/image54.sv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63.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62.png"/><Relationship Id="rId5" Type="http://schemas.openxmlformats.org/officeDocument/2006/relationships/image" Target="../media/image37.png"/><Relationship Id="rId4" Type="http://schemas.openxmlformats.org/officeDocument/2006/relationships/image" Target="../media/image73.svg"/></Relationships>
</file>

<file path=ppt/slides/_rels/slide3.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30.xml.rels><?xml version="1.0" encoding="UTF-8" standalone="yes"?>
<Relationships xmlns="http://schemas.openxmlformats.org/package/2006/relationships"><Relationship Id="rId8" Type="http://schemas.openxmlformats.org/officeDocument/2006/relationships/hyperlink" Target="http://www.menti.com/" TargetMode="External"/><Relationship Id="rId3" Type="http://schemas.openxmlformats.org/officeDocument/2006/relationships/image" Target="../media/image164.png"/><Relationship Id="rId7"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166.png"/><Relationship Id="rId4" Type="http://schemas.openxmlformats.org/officeDocument/2006/relationships/image" Target="../media/image165.svg"/><Relationship Id="rId9" Type="http://schemas.openxmlformats.org/officeDocument/2006/relationships/image" Target="../media/image167.jpeg"/></Relationships>
</file>

<file path=ppt/slides/_rels/slide31.xml.rels><?xml version="1.0" encoding="UTF-8" standalone="yes"?>
<Relationships xmlns="http://schemas.openxmlformats.org/package/2006/relationships"><Relationship Id="rId2" Type="http://schemas.openxmlformats.org/officeDocument/2006/relationships/image" Target="../media/image16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4.svg"/><Relationship Id="rId11" Type="http://schemas.openxmlformats.org/officeDocument/2006/relationships/image" Target="../media/image58.svg"/><Relationship Id="rId5" Type="http://schemas.openxmlformats.org/officeDocument/2006/relationships/image" Target="../media/image53.pn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2.svg"/><Relationship Id="rId9" Type="http://schemas.openxmlformats.org/officeDocument/2006/relationships/image" Target="../media/image56.svg"/><Relationship Id="rId14" Type="http://schemas.openxmlformats.org/officeDocument/2006/relationships/image" Target="../media/image61.png"/></Relationships>
</file>

<file path=ppt/slides/_rels/slide5.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3" Type="http://schemas.openxmlformats.org/officeDocument/2006/relationships/image" Target="../media/image63.jpeg"/><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68.png"/><Relationship Id="rId5" Type="http://schemas.openxmlformats.org/officeDocument/2006/relationships/image" Target="../media/image54.svg"/><Relationship Id="rId10" Type="http://schemas.openxmlformats.org/officeDocument/2006/relationships/image" Target="../media/image67.svg"/><Relationship Id="rId4" Type="http://schemas.openxmlformats.org/officeDocument/2006/relationships/image" Target="../media/image53.png"/><Relationship Id="rId9" Type="http://schemas.openxmlformats.org/officeDocument/2006/relationships/image" Target="../media/image66.png"/><Relationship Id="rId14" Type="http://schemas.openxmlformats.org/officeDocument/2006/relationships/image" Target="../media/image71.svg"/></Relationships>
</file>

<file path=ppt/slides/_rels/slide6.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2.png"/><Relationship Id="rId7" Type="http://schemas.openxmlformats.org/officeDocument/2006/relationships/image" Target="../media/image75.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4.png"/><Relationship Id="rId5" Type="http://schemas.openxmlformats.org/officeDocument/2006/relationships/image" Target="../media/image37.png"/><Relationship Id="rId4" Type="http://schemas.openxmlformats.org/officeDocument/2006/relationships/image" Target="../media/image73.svg"/></Relationships>
</file>

<file path=ppt/slides/_rels/slide7.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78.svg"/><Relationship Id="rId4" Type="http://schemas.openxmlformats.org/officeDocument/2006/relationships/image" Target="../media/image77.png"/></Relationships>
</file>

<file path=ppt/slides/_rels/slide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53.png"/><Relationship Id="rId7" Type="http://schemas.openxmlformats.org/officeDocument/2006/relationships/image" Target="../media/image78.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80.sv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53.png"/><Relationship Id="rId7" Type="http://schemas.openxmlformats.org/officeDocument/2006/relationships/image" Target="../media/image78.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7.png"/><Relationship Id="rId5" Type="http://schemas.openxmlformats.org/officeDocument/2006/relationships/image" Target="../media/image37.png"/><Relationship Id="rId4" Type="http://schemas.openxmlformats.org/officeDocument/2006/relationships/image" Target="../media/image54.svg"/><Relationship Id="rId9" Type="http://schemas.openxmlformats.org/officeDocument/2006/relationships/image" Target="../media/image8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extLst>
              <a:ext uri="{FF2B5EF4-FFF2-40B4-BE49-F238E27FC236}">
                <a16:creationId xmlns:a16="http://schemas.microsoft.com/office/drawing/2014/main" id="{6EEB3D4A-C85B-4CB6-895B-CAB19C228904}"/>
              </a:ext>
            </a:extLst>
          </p:cNvPr>
          <p:cNvSpPr/>
          <p:nvPr/>
        </p:nvSpPr>
        <p:spPr>
          <a:xfrm>
            <a:off x="3657600" y="2651233"/>
            <a:ext cx="6589486" cy="54734"/>
          </a:xfrm>
          <a:prstGeom prst="roundRect">
            <a:avLst>
              <a:gd name="adj" fmla="val 50000"/>
            </a:avLst>
          </a:prstGeom>
          <a:solidFill>
            <a:srgbClr val="F9A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Google Shape;96;p13">
            <a:extLst>
              <a:ext uri="{FF2B5EF4-FFF2-40B4-BE49-F238E27FC236}">
                <a16:creationId xmlns:a16="http://schemas.microsoft.com/office/drawing/2014/main" id="{057F70C8-7C8F-4068-B498-A9342E304A62}"/>
              </a:ext>
            </a:extLst>
          </p:cNvPr>
          <p:cNvSpPr txBox="1"/>
          <p:nvPr/>
        </p:nvSpPr>
        <p:spPr>
          <a:xfrm>
            <a:off x="9513277" y="6248400"/>
            <a:ext cx="1825313" cy="357342"/>
          </a:xfrm>
          <a:prstGeom prst="rect">
            <a:avLst/>
          </a:prstGeom>
          <a:noFill/>
          <a:ln>
            <a:noFill/>
          </a:ln>
        </p:spPr>
        <p:txBody>
          <a:bodyPr spcFirstLastPara="1" wrap="square" lIns="91425" tIns="45700" rIns="91425" bIns="45700" anchor="t" anchorCtr="0">
            <a:noAutofit/>
          </a:bodyPr>
          <a:lstStyle/>
          <a:p>
            <a:pPr marL="0" marR="0" lvl="0" indent="0" algn="r" rtl="0">
              <a:lnSpc>
                <a:spcPct val="85000"/>
              </a:lnSpc>
              <a:spcBef>
                <a:spcPts val="0"/>
              </a:spcBef>
              <a:spcAft>
                <a:spcPts val="0"/>
              </a:spcAft>
              <a:buNone/>
            </a:pPr>
            <a:r>
              <a:rPr lang="es-AR" sz="1400" b="0" i="0" u="none" strike="noStrike" cap="none" dirty="0">
                <a:solidFill>
                  <a:srgbClr val="FFFFFF"/>
                </a:solidFill>
                <a:latin typeface="Calibri"/>
                <a:ea typeface="Calibri"/>
                <a:cs typeface="Calibri"/>
                <a:sym typeface="Calibri"/>
              </a:rPr>
              <a:t>Colabora en la organización del ciclo</a:t>
            </a:r>
            <a:endParaRPr sz="1400" dirty="0"/>
          </a:p>
        </p:txBody>
      </p:sp>
      <p:pic>
        <p:nvPicPr>
          <p:cNvPr id="7" name="Gráfico 6">
            <a:extLst>
              <a:ext uri="{FF2B5EF4-FFF2-40B4-BE49-F238E27FC236}">
                <a16:creationId xmlns:a16="http://schemas.microsoft.com/office/drawing/2014/main" id="{F0C74BBE-7E76-4CC7-A5AE-7BAD998690C7}"/>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11380794" y="6222533"/>
            <a:ext cx="384517" cy="383209"/>
          </a:xfrm>
          <a:prstGeom prst="rect">
            <a:avLst/>
          </a:prstGeom>
        </p:spPr>
      </p:pic>
      <p:sp>
        <p:nvSpPr>
          <p:cNvPr id="11" name="Título 1">
            <a:extLst>
              <a:ext uri="{FF2B5EF4-FFF2-40B4-BE49-F238E27FC236}">
                <a16:creationId xmlns:a16="http://schemas.microsoft.com/office/drawing/2014/main" id="{37CF8DD1-451E-43D5-A450-904CBCF14A74}"/>
              </a:ext>
            </a:extLst>
          </p:cNvPr>
          <p:cNvSpPr txBox="1">
            <a:spLocks/>
          </p:cNvSpPr>
          <p:nvPr/>
        </p:nvSpPr>
        <p:spPr>
          <a:xfrm>
            <a:off x="3917178" y="3200400"/>
            <a:ext cx="7893822" cy="1466870"/>
          </a:xfrm>
          <a:prstGeom prst="rect">
            <a:avLst/>
          </a:prstGeom>
          <a:noFill/>
          <a:ln>
            <a:noFill/>
          </a:ln>
          <a:effectLst>
            <a:outerShdw blurRad="50800" dist="38100" dir="5400000" algn="t" rotWithShape="0">
              <a:prstClr val="black">
                <a:alpha val="0"/>
              </a:prstClr>
            </a:outerShdw>
          </a:effectLst>
        </p:spPr>
        <p:txBody>
          <a:bodyPr vert="horz" lIns="360000" tIns="180000" rIns="360000" bIns="18000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pPr>
            <a:r>
              <a:rPr lang="es-AR" sz="5000" b="1" dirty="0">
                <a:solidFill>
                  <a:schemeClr val="bg1"/>
                </a:solidFill>
                <a:effectLst>
                  <a:outerShdw blurRad="50800" dist="38100" dir="2700000" algn="tl" rotWithShape="0">
                    <a:srgbClr val="195D6D">
                      <a:alpha val="40000"/>
                    </a:srgbClr>
                  </a:outerShdw>
                </a:effectLst>
                <a:latin typeface="Arial" panose="020B0604020202020204" pitchFamily="34" charset="0"/>
                <a:ea typeface="Open Sans" panose="020B0606030504020204" pitchFamily="34" charset="0"/>
                <a:cs typeface="Arial" panose="020B0604020202020204" pitchFamily="34" charset="0"/>
              </a:rPr>
              <a:t>RECURSOS HUMANOS</a:t>
            </a:r>
          </a:p>
          <a:p>
            <a:pPr marL="0" indent="0">
              <a:lnSpc>
                <a:spcPct val="100000"/>
              </a:lnSpc>
              <a:buClr>
                <a:schemeClr val="accent4"/>
              </a:buClr>
              <a:buSzPct val="130000"/>
              <a:buNone/>
            </a:pPr>
            <a:r>
              <a:rPr lang="es-ES" sz="3600" dirty="0">
                <a:solidFill>
                  <a:schemeClr val="bg1"/>
                </a:solidFill>
                <a:latin typeface="Arial" panose="020B0604020202020204" pitchFamily="34" charset="0"/>
                <a:cs typeface="Arial" panose="020B0604020202020204" pitchFamily="34" charset="0"/>
              </a:rPr>
              <a:t>Buenas prácticas para gestionar</a:t>
            </a:r>
          </a:p>
          <a:p>
            <a:pPr marL="0" indent="0">
              <a:lnSpc>
                <a:spcPct val="100000"/>
              </a:lnSpc>
              <a:buClr>
                <a:schemeClr val="accent4"/>
              </a:buClr>
              <a:buSzPct val="130000"/>
              <a:buNone/>
            </a:pPr>
            <a:r>
              <a:rPr lang="es-ES" sz="3600" dirty="0">
                <a:solidFill>
                  <a:schemeClr val="bg1"/>
                </a:solidFill>
                <a:latin typeface="Arial" panose="020B0604020202020204" pitchFamily="34" charset="0"/>
                <a:cs typeface="Arial" panose="020B0604020202020204" pitchFamily="34" charset="0"/>
              </a:rPr>
              <a:t>al personal en mi negocio</a:t>
            </a:r>
            <a:endParaRPr lang="es-AR" sz="3200" dirty="0">
              <a:solidFill>
                <a:schemeClr val="bg1"/>
              </a:solidFill>
              <a:latin typeface="Arial" panose="020B0604020202020204" pitchFamily="34" charset="0"/>
              <a:cs typeface="Arial" panose="020B0604020202020204" pitchFamily="34" charset="0"/>
            </a:endParaRPr>
          </a:p>
        </p:txBody>
      </p:sp>
      <p:sp>
        <p:nvSpPr>
          <p:cNvPr id="16" name="Título 1">
            <a:extLst>
              <a:ext uri="{FF2B5EF4-FFF2-40B4-BE49-F238E27FC236}">
                <a16:creationId xmlns:a16="http://schemas.microsoft.com/office/drawing/2014/main" id="{167FC742-DAF5-4B5B-84B7-6750B843D277}"/>
              </a:ext>
            </a:extLst>
          </p:cNvPr>
          <p:cNvSpPr txBox="1">
            <a:spLocks/>
          </p:cNvSpPr>
          <p:nvPr/>
        </p:nvSpPr>
        <p:spPr>
          <a:xfrm>
            <a:off x="3962400" y="2286000"/>
            <a:ext cx="9850841" cy="918610"/>
          </a:xfrm>
          <a:prstGeom prst="rect">
            <a:avLst/>
          </a:prstGeom>
        </p:spPr>
        <p:txBody>
          <a:bodyPr vert="horz" lIns="360000" tIns="45720" rIns="36000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AR" sz="1800" b="0" i="0" u="none" strike="noStrike" kern="1200" cap="none" spc="0" normalizeH="0" baseline="0" noProof="0" dirty="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CICLO DE CHARLAS ONLINE – Agosto/Septiembre 2021</a:t>
            </a:r>
          </a:p>
        </p:txBody>
      </p:sp>
      <p:pic>
        <p:nvPicPr>
          <p:cNvPr id="19" name="Imagen 18">
            <a:extLst>
              <a:ext uri="{FF2B5EF4-FFF2-40B4-BE49-F238E27FC236}">
                <a16:creationId xmlns:a16="http://schemas.microsoft.com/office/drawing/2014/main" id="{F5620E6A-4023-49D9-A647-C73C367DD35B}"/>
              </a:ext>
            </a:extLst>
          </p:cNvPr>
          <p:cNvPicPr>
            <a:picLocks noChangeAspect="1"/>
          </p:cNvPicPr>
          <p:nvPr/>
        </p:nvPicPr>
        <p:blipFill>
          <a:blip r:embed="rId5" cstate="print">
            <a:extLst>
              <a:ext uri="{28A0092B-C50C-407E-A947-70E740481C1C}">
                <a14:useLocalDpi xmlns:a14="http://schemas.microsoft.com/office/drawing/2010/main" val="0"/>
              </a:ext>
            </a:extLst>
          </a:blip>
          <a:srcRect t="1088" b="1088"/>
          <a:stretch/>
        </p:blipFill>
        <p:spPr>
          <a:xfrm>
            <a:off x="0" y="701321"/>
            <a:ext cx="4191000" cy="5413452"/>
          </a:xfrm>
          <a:prstGeom prst="rect">
            <a:avLst/>
          </a:prstGeom>
        </p:spPr>
      </p:pic>
    </p:spTree>
    <p:extLst>
      <p:ext uri="{BB962C8B-B14F-4D97-AF65-F5344CB8AC3E}">
        <p14:creationId xmlns:p14="http://schemas.microsoft.com/office/powerpoint/2010/main" val="1191586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33231374-8BC4-42CB-8ACB-1A3411778832}"/>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362200" y="1752600"/>
            <a:ext cx="1037099" cy="762000"/>
          </a:xfrm>
          <a:prstGeom prst="rect">
            <a:avLst/>
          </a:prstGeom>
        </p:spPr>
      </p:pic>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3</a:t>
            </a: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Google Shape;228;p6">
            <a:extLst>
              <a:ext uri="{FF2B5EF4-FFF2-40B4-BE49-F238E27FC236}">
                <a16:creationId xmlns:a16="http://schemas.microsoft.com/office/drawing/2014/main" id="{8CD751B5-74F4-45DF-BA7B-C1BA236D3E11}"/>
              </a:ext>
            </a:extLst>
          </p:cNvPr>
          <p:cNvSpPr txBox="1">
            <a:spLocks/>
          </p:cNvSpPr>
          <p:nvPr/>
        </p:nvSpPr>
        <p:spPr>
          <a:xfrm>
            <a:off x="3581400" y="1600200"/>
            <a:ext cx="798806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ES" sz="4000" b="1" dirty="0">
                <a:solidFill>
                  <a:srgbClr val="F7AA27"/>
                </a:solidFill>
              </a:rPr>
              <a:t>Inducción a la empresa e </a:t>
            </a:r>
          </a:p>
          <a:p>
            <a:pPr>
              <a:buClr>
                <a:srgbClr val="F5A939"/>
              </a:buClr>
              <a:buSzPts val="3200"/>
            </a:pPr>
            <a:r>
              <a:rPr lang="es-ES" sz="4000" b="1" dirty="0">
                <a:solidFill>
                  <a:srgbClr val="F7AA27"/>
                </a:solidFill>
              </a:rPr>
              <a:t>integración con el equipo</a:t>
            </a:r>
          </a:p>
        </p:txBody>
      </p:sp>
      <p:sp>
        <p:nvSpPr>
          <p:cNvPr id="8" name="CuadroTexto 7">
            <a:extLst>
              <a:ext uri="{FF2B5EF4-FFF2-40B4-BE49-F238E27FC236}">
                <a16:creationId xmlns:a16="http://schemas.microsoft.com/office/drawing/2014/main" id="{F1535C9C-9EA2-4BFD-9386-9AFF15ABBD16}"/>
              </a:ext>
            </a:extLst>
          </p:cNvPr>
          <p:cNvSpPr txBox="1"/>
          <p:nvPr/>
        </p:nvSpPr>
        <p:spPr>
          <a:xfrm>
            <a:off x="1524000" y="3200400"/>
            <a:ext cx="3962400" cy="830997"/>
          </a:xfrm>
          <a:prstGeom prst="rect">
            <a:avLst/>
          </a:prstGeom>
          <a:noFill/>
        </p:spPr>
        <p:txBody>
          <a:bodyPr wrap="square" rtlCol="0">
            <a:spAutoFit/>
          </a:bodyPr>
          <a:lstStyle/>
          <a:p>
            <a:pPr marR="0" lvl="0">
              <a:spcBef>
                <a:spcPts val="560"/>
              </a:spcBef>
              <a:spcAft>
                <a:spcPts val="0"/>
              </a:spcAft>
              <a:buClr>
                <a:srgbClr val="595959"/>
              </a:buClr>
              <a:buSzPts val="2800"/>
            </a:pPr>
            <a:r>
              <a:rPr lang="es-ES" sz="2400" b="1" dirty="0">
                <a:solidFill>
                  <a:srgbClr val="414667"/>
                </a:solidFill>
                <a:sym typeface="Arial"/>
              </a:rPr>
              <a:t>Asegurar el conocimiento sobre el negocio</a:t>
            </a:r>
            <a:endParaRPr lang="es-ES" sz="2400" b="1" dirty="0">
              <a:solidFill>
                <a:srgbClr val="414667"/>
              </a:solidFill>
            </a:endParaRPr>
          </a:p>
        </p:txBody>
      </p:sp>
      <p:sp>
        <p:nvSpPr>
          <p:cNvPr id="9" name="CuadroTexto 8">
            <a:extLst>
              <a:ext uri="{FF2B5EF4-FFF2-40B4-BE49-F238E27FC236}">
                <a16:creationId xmlns:a16="http://schemas.microsoft.com/office/drawing/2014/main" id="{45B855E0-119C-45E0-9552-15BC3E6B1140}"/>
              </a:ext>
            </a:extLst>
          </p:cNvPr>
          <p:cNvSpPr txBox="1"/>
          <p:nvPr/>
        </p:nvSpPr>
        <p:spPr>
          <a:xfrm>
            <a:off x="5867400" y="2971800"/>
            <a:ext cx="5562600" cy="1569660"/>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sym typeface="Arial"/>
              </a:rPr>
              <a:t>Alinear al nuevo colaborador con la cultura de la empresa y la “forma en que hacemos las cosas por acá” cuando se toman decisiones o se resuelven dilemas.</a:t>
            </a:r>
            <a:endParaRPr lang="es-ES" sz="2400" b="1" dirty="0">
              <a:solidFill>
                <a:srgbClr val="414667"/>
              </a:solidFill>
            </a:endParaRP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914400" y="3429000"/>
            <a:ext cx="557938" cy="490375"/>
          </a:xfrm>
          <a:prstGeom prst="rect">
            <a:avLst/>
          </a:prstGeom>
        </p:spPr>
      </p:pic>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257800" y="3429000"/>
            <a:ext cx="557938" cy="490375"/>
          </a:xfrm>
          <a:prstGeom prst="rect">
            <a:avLst/>
          </a:prstGeom>
        </p:spPr>
      </p:pic>
      <p:sp>
        <p:nvSpPr>
          <p:cNvPr id="19" name="CuadroTexto 18">
            <a:extLst>
              <a:ext uri="{FF2B5EF4-FFF2-40B4-BE49-F238E27FC236}">
                <a16:creationId xmlns:a16="http://schemas.microsoft.com/office/drawing/2014/main" id="{9236529D-2F3F-47D9-B9F7-78DBC830D62E}"/>
              </a:ext>
            </a:extLst>
          </p:cNvPr>
          <p:cNvSpPr txBox="1"/>
          <p:nvPr/>
        </p:nvSpPr>
        <p:spPr>
          <a:xfrm>
            <a:off x="4038600" y="4800600"/>
            <a:ext cx="5105400" cy="1200329"/>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sym typeface="Arial"/>
              </a:rPr>
              <a:t>Es clave seguir aclarando posibles dudas que aún existan  y explicar lo que la empresa espera de él.</a:t>
            </a:r>
            <a:endParaRPr lang="es-ES" sz="2400" b="1" dirty="0">
              <a:solidFill>
                <a:srgbClr val="414667"/>
              </a:solidFill>
            </a:endParaRPr>
          </a:p>
        </p:txBody>
      </p:sp>
      <p:pic>
        <p:nvPicPr>
          <p:cNvPr id="20" name="Gráfico 19">
            <a:extLst>
              <a:ext uri="{FF2B5EF4-FFF2-40B4-BE49-F238E27FC236}">
                <a16:creationId xmlns:a16="http://schemas.microsoft.com/office/drawing/2014/main" id="{D3CAC88A-B2D2-469D-B03B-F8C05C66CC49}"/>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3429000" y="5105400"/>
            <a:ext cx="557938" cy="490375"/>
          </a:xfrm>
          <a:prstGeom prst="rect">
            <a:avLst/>
          </a:prstGeom>
        </p:spPr>
      </p:pic>
    </p:spTree>
    <p:extLst>
      <p:ext uri="{BB962C8B-B14F-4D97-AF65-F5344CB8AC3E}">
        <p14:creationId xmlns:p14="http://schemas.microsoft.com/office/powerpoint/2010/main" val="381723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par>
                                <p:cTn id="19" presetID="5" presetClass="entr" presetSubtype="1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heckerboard(across)">
                                      <p:cBhvr>
                                        <p:cTn id="21" dur="500"/>
                                        <p:tgtEl>
                                          <p:spTgt spid="1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heckerboard(across)">
                                      <p:cBhvr>
                                        <p:cTn id="24" dur="500"/>
                                        <p:tgtEl>
                                          <p:spTgt spid="19"/>
                                        </p:tgtEl>
                                      </p:cBhvr>
                                    </p:animEffect>
                                  </p:childTnLst>
                                </p:cTn>
                              </p:par>
                              <p:par>
                                <p:cTn id="25" presetID="5" presetClass="entr" presetSubtype="1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4</a:t>
            </a: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Google Shape;228;p6">
            <a:extLst>
              <a:ext uri="{FF2B5EF4-FFF2-40B4-BE49-F238E27FC236}">
                <a16:creationId xmlns:a16="http://schemas.microsoft.com/office/drawing/2014/main" id="{8CD751B5-74F4-45DF-BA7B-C1BA236D3E11}"/>
              </a:ext>
            </a:extLst>
          </p:cNvPr>
          <p:cNvSpPr txBox="1">
            <a:spLocks/>
          </p:cNvSpPr>
          <p:nvPr/>
        </p:nvSpPr>
        <p:spPr>
          <a:xfrm>
            <a:off x="3581400" y="1676400"/>
            <a:ext cx="53340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ES" sz="4000" b="1" dirty="0">
                <a:solidFill>
                  <a:srgbClr val="F7AA27"/>
                </a:solidFill>
              </a:rPr>
              <a:t>Desempeño y potencial</a:t>
            </a:r>
          </a:p>
        </p:txBody>
      </p:sp>
      <p:sp>
        <p:nvSpPr>
          <p:cNvPr id="9" name="CuadroTexto 8">
            <a:extLst>
              <a:ext uri="{FF2B5EF4-FFF2-40B4-BE49-F238E27FC236}">
                <a16:creationId xmlns:a16="http://schemas.microsoft.com/office/drawing/2014/main" id="{45B855E0-119C-45E0-9552-15BC3E6B1140}"/>
              </a:ext>
            </a:extLst>
          </p:cNvPr>
          <p:cNvSpPr txBox="1"/>
          <p:nvPr/>
        </p:nvSpPr>
        <p:spPr>
          <a:xfrm>
            <a:off x="3810000" y="3200400"/>
            <a:ext cx="4572000" cy="1200329"/>
          </a:xfrm>
          <a:prstGeom prst="rect">
            <a:avLst/>
          </a:prstGeom>
          <a:noFill/>
        </p:spPr>
        <p:txBody>
          <a:bodyPr wrap="square" rtlCol="0">
            <a:spAutoFit/>
          </a:bodyPr>
          <a:lstStyle/>
          <a:p>
            <a:pPr marR="0" lvl="0">
              <a:spcBef>
                <a:spcPts val="560"/>
              </a:spcBef>
              <a:spcAft>
                <a:spcPts val="0"/>
              </a:spcAft>
              <a:buClr>
                <a:srgbClr val="595959"/>
              </a:buClr>
              <a:buSzPts val="2800"/>
            </a:pPr>
            <a:r>
              <a:rPr lang="es-ES" sz="2400" b="1" dirty="0">
                <a:solidFill>
                  <a:srgbClr val="414667"/>
                </a:solidFill>
                <a:sym typeface="Arial"/>
              </a:rPr>
              <a:t>Conocer cuales son las fortalezas de nuestros colaboradores para potenciar su desempeño</a:t>
            </a:r>
            <a:endParaRPr lang="es-ES" sz="2400" b="1" dirty="0">
              <a:solidFill>
                <a:srgbClr val="414667"/>
              </a:solidFill>
            </a:endParaRPr>
          </a:p>
        </p:txBody>
      </p:sp>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200400" y="3657600"/>
            <a:ext cx="557938" cy="490375"/>
          </a:xfrm>
          <a:prstGeom prst="rect">
            <a:avLst/>
          </a:prstGeom>
        </p:spPr>
      </p:pic>
      <p:sp>
        <p:nvSpPr>
          <p:cNvPr id="19" name="CuadroTexto 18">
            <a:extLst>
              <a:ext uri="{FF2B5EF4-FFF2-40B4-BE49-F238E27FC236}">
                <a16:creationId xmlns:a16="http://schemas.microsoft.com/office/drawing/2014/main" id="{9236529D-2F3F-47D9-B9F7-78DBC830D62E}"/>
              </a:ext>
            </a:extLst>
          </p:cNvPr>
          <p:cNvSpPr txBox="1"/>
          <p:nvPr/>
        </p:nvSpPr>
        <p:spPr>
          <a:xfrm>
            <a:off x="4038600" y="4876800"/>
            <a:ext cx="57912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sym typeface="Arial"/>
              </a:rPr>
              <a:t>Dar feedback en tiempo y forma sobre  desempeño y potencial de forma individual</a:t>
            </a:r>
          </a:p>
        </p:txBody>
      </p:sp>
      <p:pic>
        <p:nvPicPr>
          <p:cNvPr id="20" name="Gráfico 19">
            <a:extLst>
              <a:ext uri="{FF2B5EF4-FFF2-40B4-BE49-F238E27FC236}">
                <a16:creationId xmlns:a16="http://schemas.microsoft.com/office/drawing/2014/main" id="{D3CAC88A-B2D2-469D-B03B-F8C05C66CC49}"/>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429000" y="5105400"/>
            <a:ext cx="557938" cy="490375"/>
          </a:xfrm>
          <a:prstGeom prst="rect">
            <a:avLst/>
          </a:prstGeom>
        </p:spPr>
      </p:pic>
      <p:pic>
        <p:nvPicPr>
          <p:cNvPr id="10" name="Gráfico 9">
            <a:extLst>
              <a:ext uri="{FF2B5EF4-FFF2-40B4-BE49-F238E27FC236}">
                <a16:creationId xmlns:a16="http://schemas.microsoft.com/office/drawing/2014/main" id="{84620AD8-5576-4A95-B65F-76F951EA1C03}"/>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590800" y="1676400"/>
            <a:ext cx="766167" cy="838200"/>
          </a:xfrm>
          <a:prstGeom prst="rect">
            <a:avLst/>
          </a:prstGeom>
        </p:spPr>
      </p:pic>
    </p:spTree>
    <p:extLst>
      <p:ext uri="{BB962C8B-B14F-4D97-AF65-F5344CB8AC3E}">
        <p14:creationId xmlns:p14="http://schemas.microsoft.com/office/powerpoint/2010/main" val="13241610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heckerboard(across)">
                                      <p:cBhvr>
                                        <p:cTn id="16" dur="500"/>
                                        <p:tgtEl>
                                          <p:spTgt spid="19"/>
                                        </p:tgtEl>
                                      </p:cBhvr>
                                    </p:animEffect>
                                  </p:childTnLst>
                                </p:cTn>
                              </p:par>
                              <p:par>
                                <p:cTn id="17" presetID="5"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N° 5</a:t>
            </a:r>
          </a:p>
        </p:txBody>
      </p:sp>
      <p:pic>
        <p:nvPicPr>
          <p:cNvPr id="15" name="Gráfico 1">
            <a:extLst>
              <a:ext uri="{FF2B5EF4-FFF2-40B4-BE49-F238E27FC236}">
                <a16:creationId xmlns:a16="http://schemas.microsoft.com/office/drawing/2014/main" id="{F8C1E938-FFD6-4938-9CCB-CECF2F097700}"/>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1371600" y="3352800"/>
            <a:ext cx="4446162" cy="2514600"/>
          </a:xfrm>
          <a:prstGeom prst="rect">
            <a:avLst/>
          </a:prstGeom>
          <a:effectLst/>
        </p:spPr>
      </p:pic>
      <p:sp>
        <p:nvSpPr>
          <p:cNvPr id="3" name="Rectángulo: esquinas redondeadas 2">
            <a:extLst>
              <a:ext uri="{FF2B5EF4-FFF2-40B4-BE49-F238E27FC236}">
                <a16:creationId xmlns:a16="http://schemas.microsoft.com/office/drawing/2014/main" id="{5AAF9E12-2790-4445-81C7-6190F274BD69}"/>
              </a:ext>
            </a:extLst>
          </p:cNvPr>
          <p:cNvSpPr/>
          <p:nvPr/>
        </p:nvSpPr>
        <p:spPr>
          <a:xfrm>
            <a:off x="2514600" y="2667000"/>
            <a:ext cx="2286000" cy="5334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700" b="1" dirty="0">
                <a:solidFill>
                  <a:schemeClr val="bg1"/>
                </a:solidFill>
              </a:rPr>
              <a:t>¿Para qué?</a:t>
            </a:r>
            <a:endParaRPr lang="en-US" sz="2700" b="1" dirty="0">
              <a:solidFill>
                <a:schemeClr val="bg1"/>
              </a:solidFill>
            </a:endParaRPr>
          </a:p>
        </p:txBody>
      </p:sp>
      <p:sp>
        <p:nvSpPr>
          <p:cNvPr id="2" name="Título 1">
            <a:extLst>
              <a:ext uri="{FF2B5EF4-FFF2-40B4-BE49-F238E27FC236}">
                <a16:creationId xmlns:a16="http://schemas.microsoft.com/office/drawing/2014/main" id="{9BF20A2F-57CE-45CA-A929-76B71B709785}"/>
              </a:ext>
            </a:extLst>
          </p:cNvPr>
          <p:cNvSpPr>
            <a:spLocks noGrp="1"/>
          </p:cNvSpPr>
          <p:nvPr>
            <p:ph type="title" idx="4294967295"/>
          </p:nvPr>
        </p:nvSpPr>
        <p:spPr>
          <a:xfrm>
            <a:off x="3581400" y="990600"/>
            <a:ext cx="6172200" cy="1325562"/>
          </a:xfrm>
        </p:spPr>
        <p:txBody>
          <a:bodyPr>
            <a:normAutofit/>
          </a:bodyPr>
          <a:lstStyle/>
          <a:p>
            <a:pPr>
              <a:buClr>
                <a:srgbClr val="F5A939"/>
              </a:buClr>
              <a:buSzPts val="3200"/>
            </a:pPr>
            <a:r>
              <a:rPr lang="es-AR" sz="4000" b="1" dirty="0">
                <a:solidFill>
                  <a:srgbClr val="F7AA27"/>
                </a:solidFill>
              </a:rPr>
              <a:t>Claves para FEEDBACK efectivo y constructivo</a:t>
            </a:r>
          </a:p>
        </p:txBody>
      </p:sp>
      <p:sp>
        <p:nvSpPr>
          <p:cNvPr id="14" name="Rectangle 13">
            <a:extLst>
              <a:ext uri="{FF2B5EF4-FFF2-40B4-BE49-F238E27FC236}">
                <a16:creationId xmlns:a16="http://schemas.microsoft.com/office/drawing/2014/main" id="{704A3166-2120-40B2-8ABB-3B87C0555FE7}"/>
              </a:ext>
            </a:extLst>
          </p:cNvPr>
          <p:cNvSpPr/>
          <p:nvPr/>
        </p:nvSpPr>
        <p:spPr>
          <a:xfrm>
            <a:off x="1544608" y="4114800"/>
            <a:ext cx="4170392" cy="1338828"/>
          </a:xfrm>
          <a:prstGeom prst="rect">
            <a:avLst/>
          </a:prstGeom>
        </p:spPr>
        <p:txBody>
          <a:bodyPr wrap="square">
            <a:spAutoFit/>
          </a:bodyPr>
          <a:lstStyle/>
          <a:p>
            <a:pPr algn="ctr"/>
            <a:r>
              <a:rPr lang="es-AR" sz="2700" b="1" dirty="0">
                <a:solidFill>
                  <a:schemeClr val="bg1"/>
                </a:solidFill>
                <a:latin typeface="+mj-lt"/>
              </a:rPr>
              <a:t>Empoderar + Favorecer el aprendizaje, la motivación y la confianza</a:t>
            </a:r>
          </a:p>
        </p:txBody>
      </p:sp>
      <p:grpSp>
        <p:nvGrpSpPr>
          <p:cNvPr id="10" name="Grupo 9">
            <a:extLst>
              <a:ext uri="{FF2B5EF4-FFF2-40B4-BE49-F238E27FC236}">
                <a16:creationId xmlns:a16="http://schemas.microsoft.com/office/drawing/2014/main" id="{4DE0FFE4-F385-4FCB-BA7B-E89BBE0F2BC5}"/>
              </a:ext>
            </a:extLst>
          </p:cNvPr>
          <p:cNvGrpSpPr/>
          <p:nvPr/>
        </p:nvGrpSpPr>
        <p:grpSpPr>
          <a:xfrm>
            <a:off x="0" y="0"/>
            <a:ext cx="2761861" cy="929472"/>
            <a:chOff x="0" y="0"/>
            <a:chExt cx="2761861" cy="929472"/>
          </a:xfrm>
        </p:grpSpPr>
        <p:pic>
          <p:nvPicPr>
            <p:cNvPr id="11" name="Gráfico 10">
              <a:extLst>
                <a:ext uri="{FF2B5EF4-FFF2-40B4-BE49-F238E27FC236}">
                  <a16:creationId xmlns:a16="http://schemas.microsoft.com/office/drawing/2014/main" id="{BF10C1CB-005B-44D8-A149-3BCF44B39E8C}"/>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12" name="Picture 15">
              <a:extLst>
                <a:ext uri="{FF2B5EF4-FFF2-40B4-BE49-F238E27FC236}">
                  <a16:creationId xmlns:a16="http://schemas.microsoft.com/office/drawing/2014/main" id="{898F2311-3AEC-41B1-83D2-BA1C9E1F48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13" name="Rectángulo: esquinas redondeadas 12">
            <a:extLst>
              <a:ext uri="{FF2B5EF4-FFF2-40B4-BE49-F238E27FC236}">
                <a16:creationId xmlns:a16="http://schemas.microsoft.com/office/drawing/2014/main" id="{6E8F2515-8AF3-42B9-A469-15AFD9BCCC5A}"/>
              </a:ext>
            </a:extLst>
          </p:cNvPr>
          <p:cNvSpPr/>
          <p:nvPr/>
        </p:nvSpPr>
        <p:spPr>
          <a:xfrm>
            <a:off x="7239000" y="2667000"/>
            <a:ext cx="2286000" cy="5334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700" b="1" dirty="0">
                <a:solidFill>
                  <a:schemeClr val="bg1"/>
                </a:solidFill>
              </a:rPr>
              <a:t>¿Cuándo?</a:t>
            </a:r>
            <a:endParaRPr lang="en-US" sz="2700" b="1" dirty="0">
              <a:solidFill>
                <a:schemeClr val="bg1"/>
              </a:solidFill>
            </a:endParaRPr>
          </a:p>
        </p:txBody>
      </p:sp>
      <p:pic>
        <p:nvPicPr>
          <p:cNvPr id="16" name="Gráfico 1">
            <a:extLst>
              <a:ext uri="{FF2B5EF4-FFF2-40B4-BE49-F238E27FC236}">
                <a16:creationId xmlns:a16="http://schemas.microsoft.com/office/drawing/2014/main" id="{3A6D0513-4ACA-4B06-9F53-2D32C0DCF48E}"/>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6248400" y="3352800"/>
            <a:ext cx="4446162" cy="2514600"/>
          </a:xfrm>
          <a:prstGeom prst="rect">
            <a:avLst/>
          </a:prstGeom>
          <a:effectLst/>
        </p:spPr>
      </p:pic>
      <p:sp>
        <p:nvSpPr>
          <p:cNvPr id="17" name="Rectangle 13">
            <a:extLst>
              <a:ext uri="{FF2B5EF4-FFF2-40B4-BE49-F238E27FC236}">
                <a16:creationId xmlns:a16="http://schemas.microsoft.com/office/drawing/2014/main" id="{10C2F7A6-DD77-4EE1-9CDD-697F03BF5BF7}"/>
              </a:ext>
            </a:extLst>
          </p:cNvPr>
          <p:cNvSpPr/>
          <p:nvPr/>
        </p:nvSpPr>
        <p:spPr>
          <a:xfrm>
            <a:off x="6421408" y="4386828"/>
            <a:ext cx="4170392" cy="507831"/>
          </a:xfrm>
          <a:prstGeom prst="rect">
            <a:avLst/>
          </a:prstGeom>
        </p:spPr>
        <p:txBody>
          <a:bodyPr wrap="square">
            <a:spAutoFit/>
          </a:bodyPr>
          <a:lstStyle/>
          <a:p>
            <a:pPr algn="ctr"/>
            <a:r>
              <a:rPr lang="es-AR" sz="2700" b="1" dirty="0">
                <a:solidFill>
                  <a:schemeClr val="bg1"/>
                </a:solidFill>
                <a:latin typeface="+mj-lt"/>
              </a:rPr>
              <a:t>Oportuno y frecuente</a:t>
            </a:r>
          </a:p>
        </p:txBody>
      </p:sp>
      <p:pic>
        <p:nvPicPr>
          <p:cNvPr id="18" name="Gráfico 17">
            <a:extLst>
              <a:ext uri="{FF2B5EF4-FFF2-40B4-BE49-F238E27FC236}">
                <a16:creationId xmlns:a16="http://schemas.microsoft.com/office/drawing/2014/main" id="{F27097ED-CD3A-4BEC-B885-58733239B49D}"/>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590800" y="1219200"/>
            <a:ext cx="914400" cy="916189"/>
          </a:xfrm>
          <a:prstGeom prst="rect">
            <a:avLst/>
          </a:prstGeom>
        </p:spPr>
      </p:pic>
    </p:spTree>
    <p:extLst>
      <p:ext uri="{BB962C8B-B14F-4D97-AF65-F5344CB8AC3E}">
        <p14:creationId xmlns:p14="http://schemas.microsoft.com/office/powerpoint/2010/main" val="408131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ipse 9">
            <a:extLst>
              <a:ext uri="{FF2B5EF4-FFF2-40B4-BE49-F238E27FC236}">
                <a16:creationId xmlns:a16="http://schemas.microsoft.com/office/drawing/2014/main" id="{EE64B44A-3490-4EF5-9008-BD6BC70DE3EA}"/>
              </a:ext>
            </a:extLst>
          </p:cNvPr>
          <p:cNvSpPr/>
          <p:nvPr/>
        </p:nvSpPr>
        <p:spPr>
          <a:xfrm>
            <a:off x="8915400" y="3124200"/>
            <a:ext cx="2514600" cy="2514600"/>
          </a:xfrm>
          <a:prstGeom prst="ellipse">
            <a:avLst/>
          </a:prstGeom>
          <a:solidFill>
            <a:srgbClr val="4A5184"/>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Elipse 10">
            <a:extLst>
              <a:ext uri="{FF2B5EF4-FFF2-40B4-BE49-F238E27FC236}">
                <a16:creationId xmlns:a16="http://schemas.microsoft.com/office/drawing/2014/main" id="{80E7AA10-30AD-42B2-9CDA-4D579981CD17}"/>
              </a:ext>
            </a:extLst>
          </p:cNvPr>
          <p:cNvSpPr/>
          <p:nvPr/>
        </p:nvSpPr>
        <p:spPr>
          <a:xfrm>
            <a:off x="6858000" y="3124200"/>
            <a:ext cx="2514600" cy="2514600"/>
          </a:xfrm>
          <a:prstGeom prst="ellipse">
            <a:avLst/>
          </a:prstGeom>
          <a:solidFill>
            <a:srgbClr val="F7AA27"/>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a:extLst>
              <a:ext uri="{FF2B5EF4-FFF2-40B4-BE49-F238E27FC236}">
                <a16:creationId xmlns:a16="http://schemas.microsoft.com/office/drawing/2014/main" id="{0559FBD5-9E1E-48DD-B64B-2F1927CC3333}"/>
              </a:ext>
            </a:extLst>
          </p:cNvPr>
          <p:cNvSpPr/>
          <p:nvPr/>
        </p:nvSpPr>
        <p:spPr>
          <a:xfrm>
            <a:off x="4876800" y="3124200"/>
            <a:ext cx="2514600" cy="2514600"/>
          </a:xfrm>
          <a:prstGeom prst="ellipse">
            <a:avLst/>
          </a:prstGeom>
          <a:solidFill>
            <a:srgbClr val="09B2BF"/>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a:extLst>
              <a:ext uri="{FF2B5EF4-FFF2-40B4-BE49-F238E27FC236}">
                <a16:creationId xmlns:a16="http://schemas.microsoft.com/office/drawing/2014/main" id="{E042B819-CF16-4D7A-9A18-B9BD67C45C6F}"/>
              </a:ext>
            </a:extLst>
          </p:cNvPr>
          <p:cNvSpPr/>
          <p:nvPr/>
        </p:nvSpPr>
        <p:spPr>
          <a:xfrm>
            <a:off x="2819400" y="3124200"/>
            <a:ext cx="2514600" cy="2514600"/>
          </a:xfrm>
          <a:prstGeom prst="ellipse">
            <a:avLst/>
          </a:prstGeom>
          <a:solidFill>
            <a:srgbClr val="4A5184"/>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5" name="Elipse 14">
            <a:extLst>
              <a:ext uri="{FF2B5EF4-FFF2-40B4-BE49-F238E27FC236}">
                <a16:creationId xmlns:a16="http://schemas.microsoft.com/office/drawing/2014/main" id="{2CDC9FFC-1FBD-4D0C-B2A7-A7BCAC05C73D}"/>
              </a:ext>
            </a:extLst>
          </p:cNvPr>
          <p:cNvSpPr/>
          <p:nvPr/>
        </p:nvSpPr>
        <p:spPr>
          <a:xfrm>
            <a:off x="685800" y="3124200"/>
            <a:ext cx="2514600" cy="2514600"/>
          </a:xfrm>
          <a:prstGeom prst="ellipse">
            <a:avLst/>
          </a:prstGeom>
          <a:solidFill>
            <a:srgbClr val="F7AA27"/>
          </a:solidFill>
          <a:ln w="825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2" name="Grupo 1">
            <a:extLst>
              <a:ext uri="{FF2B5EF4-FFF2-40B4-BE49-F238E27FC236}">
                <a16:creationId xmlns:a16="http://schemas.microsoft.com/office/drawing/2014/main" id="{C1C2607F-DBD6-4B5B-B994-781BD027AD5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3362B61F-B2FC-4696-8AA5-78C4F1D24DE4}"/>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683721EC-000D-406A-BB26-C804CC5B4C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7" name="Título 1">
            <a:extLst>
              <a:ext uri="{FF2B5EF4-FFF2-40B4-BE49-F238E27FC236}">
                <a16:creationId xmlns:a16="http://schemas.microsoft.com/office/drawing/2014/main" id="{C3A0D4AA-41C6-42B3-AAB7-CCD7D5EF6EC4}"/>
              </a:ext>
            </a:extLst>
          </p:cNvPr>
          <p:cNvSpPr txBox="1">
            <a:spLocks/>
          </p:cNvSpPr>
          <p:nvPr/>
        </p:nvSpPr>
        <p:spPr>
          <a:xfrm>
            <a:off x="4343400" y="685800"/>
            <a:ext cx="6172200" cy="13255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Claves para feedback efectivo y constructivo</a:t>
            </a:r>
          </a:p>
        </p:txBody>
      </p:sp>
      <p:pic>
        <p:nvPicPr>
          <p:cNvPr id="8" name="Gráfico 7">
            <a:extLst>
              <a:ext uri="{FF2B5EF4-FFF2-40B4-BE49-F238E27FC236}">
                <a16:creationId xmlns:a16="http://schemas.microsoft.com/office/drawing/2014/main" id="{6C559302-8526-4FE5-B421-8A0A945AED5A}"/>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352800" y="914400"/>
            <a:ext cx="914400" cy="916189"/>
          </a:xfrm>
          <a:prstGeom prst="rect">
            <a:avLst/>
          </a:prstGeom>
        </p:spPr>
      </p:pic>
      <p:pic>
        <p:nvPicPr>
          <p:cNvPr id="18" name="Gráfico 17">
            <a:extLst>
              <a:ext uri="{FF2B5EF4-FFF2-40B4-BE49-F238E27FC236}">
                <a16:creationId xmlns:a16="http://schemas.microsoft.com/office/drawing/2014/main" id="{F37A2C45-6E13-424F-B2F0-574E7A0AE691}"/>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600200" y="3657600"/>
            <a:ext cx="729916" cy="990600"/>
          </a:xfrm>
          <a:prstGeom prst="rect">
            <a:avLst/>
          </a:prstGeom>
        </p:spPr>
      </p:pic>
      <p:sp>
        <p:nvSpPr>
          <p:cNvPr id="20" name="TextBox 1">
            <a:extLst>
              <a:ext uri="{FF2B5EF4-FFF2-40B4-BE49-F238E27FC236}">
                <a16:creationId xmlns:a16="http://schemas.microsoft.com/office/drawing/2014/main" id="{6553500C-77FB-477A-8B5F-F2AC3EE6FE01}"/>
              </a:ext>
            </a:extLst>
          </p:cNvPr>
          <p:cNvSpPr txBox="1"/>
          <p:nvPr/>
        </p:nvSpPr>
        <p:spPr>
          <a:xfrm>
            <a:off x="990600" y="4572000"/>
            <a:ext cx="1853242" cy="513602"/>
          </a:xfrm>
          <a:prstGeom prst="rect">
            <a:avLst/>
          </a:prstGeom>
          <a:noFill/>
        </p:spPr>
        <p:txBody>
          <a:bodyPr wrap="square" rtlCol="0">
            <a:spAutoFit/>
          </a:bodyPr>
          <a:lstStyle/>
          <a:p>
            <a:pPr algn="ctr">
              <a:lnSpc>
                <a:spcPts val="3520"/>
              </a:lnSpc>
            </a:pPr>
            <a:r>
              <a:rPr lang="es-AR" sz="2500" b="1" dirty="0">
                <a:solidFill>
                  <a:srgbClr val="414667"/>
                </a:solidFill>
                <a:latin typeface="+mj-lt"/>
              </a:rPr>
              <a:t>Prepararse</a:t>
            </a:r>
            <a:endParaRPr lang="en-US" sz="2500" b="1" dirty="0">
              <a:solidFill>
                <a:srgbClr val="414667"/>
              </a:solidFill>
              <a:latin typeface="+mj-lt"/>
            </a:endParaRPr>
          </a:p>
        </p:txBody>
      </p:sp>
      <p:sp>
        <p:nvSpPr>
          <p:cNvPr id="21" name="Elipse 20">
            <a:extLst>
              <a:ext uri="{FF2B5EF4-FFF2-40B4-BE49-F238E27FC236}">
                <a16:creationId xmlns:a16="http://schemas.microsoft.com/office/drawing/2014/main" id="{D19C2D3F-0F0D-49C6-A16B-CD5E3EC172EE}"/>
              </a:ext>
            </a:extLst>
          </p:cNvPr>
          <p:cNvSpPr/>
          <p:nvPr/>
        </p:nvSpPr>
        <p:spPr>
          <a:xfrm>
            <a:off x="990600" y="3048000"/>
            <a:ext cx="533400" cy="533400"/>
          </a:xfrm>
          <a:prstGeom prst="ellipse">
            <a:avLst/>
          </a:prstGeom>
          <a:solidFill>
            <a:srgbClr val="4A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1</a:t>
            </a:r>
            <a:endParaRPr lang="es-AR" sz="2500" b="1" dirty="0"/>
          </a:p>
        </p:txBody>
      </p:sp>
      <p:sp>
        <p:nvSpPr>
          <p:cNvPr id="22" name="Elipse 21">
            <a:extLst>
              <a:ext uri="{FF2B5EF4-FFF2-40B4-BE49-F238E27FC236}">
                <a16:creationId xmlns:a16="http://schemas.microsoft.com/office/drawing/2014/main" id="{A6A72EE4-C22A-4D32-812C-6E9F30FFECDF}"/>
              </a:ext>
            </a:extLst>
          </p:cNvPr>
          <p:cNvSpPr/>
          <p:nvPr/>
        </p:nvSpPr>
        <p:spPr>
          <a:xfrm>
            <a:off x="3124200" y="3048000"/>
            <a:ext cx="533400" cy="533400"/>
          </a:xfrm>
          <a:prstGeom prst="ellipse">
            <a:avLst/>
          </a:prstGeom>
          <a:solidFill>
            <a:srgbClr val="09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2</a:t>
            </a:r>
            <a:endParaRPr lang="es-AR" sz="2500" b="1" dirty="0"/>
          </a:p>
        </p:txBody>
      </p:sp>
      <p:sp>
        <p:nvSpPr>
          <p:cNvPr id="23" name="Elipse 22">
            <a:extLst>
              <a:ext uri="{FF2B5EF4-FFF2-40B4-BE49-F238E27FC236}">
                <a16:creationId xmlns:a16="http://schemas.microsoft.com/office/drawing/2014/main" id="{B5CB35BE-D2EC-443A-95FD-8167BB6897A4}"/>
              </a:ext>
            </a:extLst>
          </p:cNvPr>
          <p:cNvSpPr/>
          <p:nvPr/>
        </p:nvSpPr>
        <p:spPr>
          <a:xfrm>
            <a:off x="5257800" y="3048000"/>
            <a:ext cx="533400" cy="533400"/>
          </a:xfrm>
          <a:prstGeom prst="ellipse">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3</a:t>
            </a:r>
            <a:endParaRPr lang="es-AR" sz="2500" b="1" dirty="0"/>
          </a:p>
        </p:txBody>
      </p:sp>
      <p:sp>
        <p:nvSpPr>
          <p:cNvPr id="24" name="Elipse 23">
            <a:extLst>
              <a:ext uri="{FF2B5EF4-FFF2-40B4-BE49-F238E27FC236}">
                <a16:creationId xmlns:a16="http://schemas.microsoft.com/office/drawing/2014/main" id="{E4F38A89-26AB-46FF-9A4E-0869D85BBBB4}"/>
              </a:ext>
            </a:extLst>
          </p:cNvPr>
          <p:cNvSpPr/>
          <p:nvPr/>
        </p:nvSpPr>
        <p:spPr>
          <a:xfrm>
            <a:off x="7239000" y="3048000"/>
            <a:ext cx="533400" cy="533400"/>
          </a:xfrm>
          <a:prstGeom prst="ellipse">
            <a:avLst/>
          </a:prstGeom>
          <a:solidFill>
            <a:srgbClr val="4A51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4</a:t>
            </a:r>
            <a:endParaRPr lang="es-AR" sz="2500" b="1" dirty="0"/>
          </a:p>
        </p:txBody>
      </p:sp>
      <p:sp>
        <p:nvSpPr>
          <p:cNvPr id="25" name="Elipse 24">
            <a:extLst>
              <a:ext uri="{FF2B5EF4-FFF2-40B4-BE49-F238E27FC236}">
                <a16:creationId xmlns:a16="http://schemas.microsoft.com/office/drawing/2014/main" id="{CB942339-6341-4F50-8DF2-7D9DEB4EA38C}"/>
              </a:ext>
            </a:extLst>
          </p:cNvPr>
          <p:cNvSpPr/>
          <p:nvPr/>
        </p:nvSpPr>
        <p:spPr>
          <a:xfrm>
            <a:off x="9296400" y="3048000"/>
            <a:ext cx="533400" cy="533400"/>
          </a:xfrm>
          <a:prstGeom prst="ellipse">
            <a:avLst/>
          </a:prstGeom>
          <a:solidFill>
            <a:srgbClr val="09B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5</a:t>
            </a:r>
            <a:endParaRPr lang="es-AR" sz="2500" b="1" dirty="0"/>
          </a:p>
        </p:txBody>
      </p:sp>
      <p:pic>
        <p:nvPicPr>
          <p:cNvPr id="27" name="Gráfico 26">
            <a:extLst>
              <a:ext uri="{FF2B5EF4-FFF2-40B4-BE49-F238E27FC236}">
                <a16:creationId xmlns:a16="http://schemas.microsoft.com/office/drawing/2014/main" id="{B410F498-A949-4CE4-88F7-D9EC034F93E1}"/>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3810000" y="3429000"/>
            <a:ext cx="551793" cy="685800"/>
          </a:xfrm>
          <a:prstGeom prst="rect">
            <a:avLst/>
          </a:prstGeom>
        </p:spPr>
      </p:pic>
      <p:sp>
        <p:nvSpPr>
          <p:cNvPr id="28" name="TextBox 1">
            <a:extLst>
              <a:ext uri="{FF2B5EF4-FFF2-40B4-BE49-F238E27FC236}">
                <a16:creationId xmlns:a16="http://schemas.microsoft.com/office/drawing/2014/main" id="{DC2D1AA1-B38C-4478-9C59-AD7F66DAFD72}"/>
              </a:ext>
            </a:extLst>
          </p:cNvPr>
          <p:cNvSpPr txBox="1"/>
          <p:nvPr/>
        </p:nvSpPr>
        <p:spPr>
          <a:xfrm>
            <a:off x="3200400" y="4114800"/>
            <a:ext cx="1853242" cy="1200329"/>
          </a:xfrm>
          <a:prstGeom prst="rect">
            <a:avLst/>
          </a:prstGeom>
          <a:noFill/>
        </p:spPr>
        <p:txBody>
          <a:bodyPr wrap="square" rtlCol="0">
            <a:spAutoFit/>
          </a:bodyPr>
          <a:lstStyle/>
          <a:p>
            <a:pPr algn="ctr"/>
            <a:r>
              <a:rPr lang="es-AR" b="1" dirty="0">
                <a:solidFill>
                  <a:schemeClr val="bg1"/>
                </a:solidFill>
                <a:latin typeface="+mj-lt"/>
              </a:rPr>
              <a:t>Preguntar para </a:t>
            </a:r>
            <a:br>
              <a:rPr lang="es-AR" b="1" dirty="0">
                <a:solidFill>
                  <a:schemeClr val="bg1"/>
                </a:solidFill>
                <a:latin typeface="+mj-lt"/>
              </a:rPr>
            </a:br>
            <a:r>
              <a:rPr lang="es-AR" b="1" dirty="0">
                <a:solidFill>
                  <a:schemeClr val="bg1"/>
                </a:solidFill>
                <a:latin typeface="+mj-lt"/>
              </a:rPr>
              <a:t>favorecer el</a:t>
            </a:r>
          </a:p>
          <a:p>
            <a:pPr algn="ctr"/>
            <a:r>
              <a:rPr lang="es-AR" b="1" dirty="0">
                <a:solidFill>
                  <a:schemeClr val="bg1"/>
                </a:solidFill>
                <a:latin typeface="+mj-lt"/>
              </a:rPr>
              <a:t>aprendizaje y  protagonismo</a:t>
            </a:r>
            <a:endParaRPr lang="en-US" b="1" dirty="0">
              <a:solidFill>
                <a:schemeClr val="bg1"/>
              </a:solidFill>
              <a:latin typeface="+mj-lt"/>
            </a:endParaRPr>
          </a:p>
        </p:txBody>
      </p:sp>
      <p:pic>
        <p:nvPicPr>
          <p:cNvPr id="31" name="Gráfico 30">
            <a:extLst>
              <a:ext uri="{FF2B5EF4-FFF2-40B4-BE49-F238E27FC236}">
                <a16:creationId xmlns:a16="http://schemas.microsoft.com/office/drawing/2014/main" id="{9ECA2983-334A-44EF-9138-7658905003A7}"/>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5867400" y="3657600"/>
            <a:ext cx="685800" cy="685800"/>
          </a:xfrm>
          <a:prstGeom prst="rect">
            <a:avLst/>
          </a:prstGeom>
        </p:spPr>
      </p:pic>
      <p:sp>
        <p:nvSpPr>
          <p:cNvPr id="32" name="TextBox 1">
            <a:extLst>
              <a:ext uri="{FF2B5EF4-FFF2-40B4-BE49-F238E27FC236}">
                <a16:creationId xmlns:a16="http://schemas.microsoft.com/office/drawing/2014/main" id="{4542B4E8-CEEA-4D1F-8C02-E1997155BFCA}"/>
              </a:ext>
            </a:extLst>
          </p:cNvPr>
          <p:cNvSpPr txBox="1"/>
          <p:nvPr/>
        </p:nvSpPr>
        <p:spPr>
          <a:xfrm>
            <a:off x="5257800" y="4343400"/>
            <a:ext cx="1853242" cy="738664"/>
          </a:xfrm>
          <a:prstGeom prst="rect">
            <a:avLst/>
          </a:prstGeom>
          <a:noFill/>
        </p:spPr>
        <p:txBody>
          <a:bodyPr wrap="square" rtlCol="0">
            <a:spAutoFit/>
          </a:bodyPr>
          <a:lstStyle/>
          <a:p>
            <a:pPr algn="ctr"/>
            <a:r>
              <a:rPr lang="es-ES" sz="2100" b="1" dirty="0">
                <a:solidFill>
                  <a:schemeClr val="bg1"/>
                </a:solidFill>
                <a:latin typeface="+mj-lt"/>
              </a:rPr>
              <a:t>P</a:t>
            </a:r>
            <a:r>
              <a:rPr lang="es-AR" sz="2100" b="1" dirty="0" err="1">
                <a:solidFill>
                  <a:schemeClr val="bg1"/>
                </a:solidFill>
                <a:latin typeface="+mj-lt"/>
              </a:rPr>
              <a:t>resentar</a:t>
            </a:r>
            <a:r>
              <a:rPr lang="es-AR" sz="2100" b="1" dirty="0">
                <a:solidFill>
                  <a:schemeClr val="bg1"/>
                </a:solidFill>
                <a:latin typeface="+mj-lt"/>
              </a:rPr>
              <a:t> el</a:t>
            </a:r>
          </a:p>
          <a:p>
            <a:pPr algn="ctr"/>
            <a:r>
              <a:rPr lang="es-AR" sz="2100" b="1" dirty="0">
                <a:solidFill>
                  <a:schemeClr val="bg1"/>
                </a:solidFill>
                <a:latin typeface="+mj-lt"/>
              </a:rPr>
              <a:t>feedback</a:t>
            </a:r>
            <a:endParaRPr lang="en-US" sz="2100" b="1" dirty="0">
              <a:solidFill>
                <a:schemeClr val="bg1"/>
              </a:solidFill>
              <a:latin typeface="+mj-lt"/>
            </a:endParaRPr>
          </a:p>
        </p:txBody>
      </p:sp>
      <p:pic>
        <p:nvPicPr>
          <p:cNvPr id="34" name="Gráfico 33">
            <a:extLst>
              <a:ext uri="{FF2B5EF4-FFF2-40B4-BE49-F238E27FC236}">
                <a16:creationId xmlns:a16="http://schemas.microsoft.com/office/drawing/2014/main" id="{8B00141B-508D-42A8-9ECD-76C4325CFC69}"/>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7877299" y="3429000"/>
            <a:ext cx="593725" cy="890588"/>
          </a:xfrm>
          <a:prstGeom prst="rect">
            <a:avLst/>
          </a:prstGeom>
        </p:spPr>
      </p:pic>
      <p:sp>
        <p:nvSpPr>
          <p:cNvPr id="35" name="TextBox 1">
            <a:extLst>
              <a:ext uri="{FF2B5EF4-FFF2-40B4-BE49-F238E27FC236}">
                <a16:creationId xmlns:a16="http://schemas.microsoft.com/office/drawing/2014/main" id="{5BD7827D-E622-4F43-85FF-A1418109D839}"/>
              </a:ext>
            </a:extLst>
          </p:cNvPr>
          <p:cNvSpPr txBox="1"/>
          <p:nvPr/>
        </p:nvSpPr>
        <p:spPr>
          <a:xfrm>
            <a:off x="7267699" y="4343400"/>
            <a:ext cx="1853242" cy="738664"/>
          </a:xfrm>
          <a:prstGeom prst="rect">
            <a:avLst/>
          </a:prstGeom>
          <a:noFill/>
        </p:spPr>
        <p:txBody>
          <a:bodyPr wrap="square" rtlCol="0">
            <a:spAutoFit/>
          </a:bodyPr>
          <a:lstStyle/>
          <a:p>
            <a:pPr algn="ctr"/>
            <a:r>
              <a:rPr lang="es-ES" sz="2100" b="1" dirty="0">
                <a:solidFill>
                  <a:srgbClr val="414667"/>
                </a:solidFill>
                <a:latin typeface="+mj-lt"/>
              </a:rPr>
              <a:t>Acordar</a:t>
            </a:r>
          </a:p>
          <a:p>
            <a:pPr algn="ctr"/>
            <a:r>
              <a:rPr lang="es-ES" sz="2100" b="1" dirty="0">
                <a:solidFill>
                  <a:srgbClr val="414667"/>
                </a:solidFill>
                <a:latin typeface="+mj-lt"/>
              </a:rPr>
              <a:t>Acciones</a:t>
            </a:r>
            <a:endParaRPr lang="en-US" sz="2100" b="1" dirty="0">
              <a:solidFill>
                <a:srgbClr val="414667"/>
              </a:solidFill>
              <a:latin typeface="+mj-lt"/>
            </a:endParaRPr>
          </a:p>
        </p:txBody>
      </p:sp>
      <p:pic>
        <p:nvPicPr>
          <p:cNvPr id="37" name="Gráfico 36">
            <a:extLst>
              <a:ext uri="{FF2B5EF4-FFF2-40B4-BE49-F238E27FC236}">
                <a16:creationId xmlns:a16="http://schemas.microsoft.com/office/drawing/2014/main" id="{73D272CA-E235-46B4-9078-E19019EDA782}"/>
              </a:ext>
            </a:extLst>
          </p:cNvPr>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9829800" y="3505200"/>
            <a:ext cx="762000" cy="1016000"/>
          </a:xfrm>
          <a:prstGeom prst="rect">
            <a:avLst/>
          </a:prstGeom>
        </p:spPr>
      </p:pic>
      <p:sp>
        <p:nvSpPr>
          <p:cNvPr id="38" name="TextBox 1">
            <a:extLst>
              <a:ext uri="{FF2B5EF4-FFF2-40B4-BE49-F238E27FC236}">
                <a16:creationId xmlns:a16="http://schemas.microsoft.com/office/drawing/2014/main" id="{78D65641-9FA9-4571-9B40-1693E9576AF7}"/>
              </a:ext>
            </a:extLst>
          </p:cNvPr>
          <p:cNvSpPr txBox="1"/>
          <p:nvPr/>
        </p:nvSpPr>
        <p:spPr>
          <a:xfrm>
            <a:off x="9372600" y="4572000"/>
            <a:ext cx="1853242" cy="513602"/>
          </a:xfrm>
          <a:prstGeom prst="rect">
            <a:avLst/>
          </a:prstGeom>
          <a:noFill/>
        </p:spPr>
        <p:txBody>
          <a:bodyPr wrap="square" rtlCol="0">
            <a:spAutoFit/>
          </a:bodyPr>
          <a:lstStyle/>
          <a:p>
            <a:pPr algn="ctr">
              <a:lnSpc>
                <a:spcPts val="3520"/>
              </a:lnSpc>
            </a:pPr>
            <a:r>
              <a:rPr lang="es-AR" sz="2500" b="1" dirty="0">
                <a:solidFill>
                  <a:schemeClr val="bg1"/>
                </a:solidFill>
                <a:latin typeface="+mj-lt"/>
              </a:rPr>
              <a:t>Seguimiento</a:t>
            </a:r>
            <a:endParaRPr lang="en-US" sz="2500" b="1" dirty="0">
              <a:solidFill>
                <a:schemeClr val="bg1"/>
              </a:solidFill>
              <a:latin typeface="+mj-lt"/>
            </a:endParaRPr>
          </a:p>
        </p:txBody>
      </p:sp>
      <p:grpSp>
        <p:nvGrpSpPr>
          <p:cNvPr id="42" name="Grupo 41">
            <a:extLst>
              <a:ext uri="{FF2B5EF4-FFF2-40B4-BE49-F238E27FC236}">
                <a16:creationId xmlns:a16="http://schemas.microsoft.com/office/drawing/2014/main" id="{1B4132B3-E1E0-42A9-B6B2-2937262ECD2D}"/>
              </a:ext>
            </a:extLst>
          </p:cNvPr>
          <p:cNvGrpSpPr/>
          <p:nvPr/>
        </p:nvGrpSpPr>
        <p:grpSpPr>
          <a:xfrm>
            <a:off x="838200" y="2057400"/>
            <a:ext cx="2163580" cy="707886"/>
            <a:chOff x="838200" y="2057400"/>
            <a:chExt cx="2163580" cy="707886"/>
          </a:xfrm>
        </p:grpSpPr>
        <p:sp>
          <p:nvSpPr>
            <p:cNvPr id="40" name="Rectángulo: esquinas redondeadas 39">
              <a:extLst>
                <a:ext uri="{FF2B5EF4-FFF2-40B4-BE49-F238E27FC236}">
                  <a16:creationId xmlns:a16="http://schemas.microsoft.com/office/drawing/2014/main" id="{9351F339-EB68-4772-9AC7-33FAD1582E1E}"/>
                </a:ext>
              </a:extLst>
            </p:cNvPr>
            <p:cNvSpPr/>
            <p:nvPr/>
          </p:nvSpPr>
          <p:spPr>
            <a:xfrm>
              <a:off x="838200" y="2133600"/>
              <a:ext cx="2163580" cy="609600"/>
            </a:xfrm>
            <a:prstGeom prst="roundRect">
              <a:avLst>
                <a:gd name="adj" fmla="val 50000"/>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29 CuadroTexto">
              <a:extLst>
                <a:ext uri="{FF2B5EF4-FFF2-40B4-BE49-F238E27FC236}">
                  <a16:creationId xmlns:a16="http://schemas.microsoft.com/office/drawing/2014/main" id="{E29EA333-1548-4D23-B811-0B0C88F3BA17}"/>
                </a:ext>
              </a:extLst>
            </p:cNvPr>
            <p:cNvSpPr txBox="1"/>
            <p:nvPr/>
          </p:nvSpPr>
          <p:spPr>
            <a:xfrm>
              <a:off x="914400" y="2057400"/>
              <a:ext cx="2057400" cy="707886"/>
            </a:xfrm>
            <a:prstGeom prst="rect">
              <a:avLst/>
            </a:prstGeom>
            <a:noFill/>
          </p:spPr>
          <p:txBody>
            <a:bodyPr wrap="square" rtlCol="0">
              <a:spAutoFit/>
            </a:bodyPr>
            <a:lstStyle/>
            <a:p>
              <a:pPr algn="ctr"/>
              <a:r>
                <a:rPr lang="es-ES" sz="4000" b="1" dirty="0">
                  <a:solidFill>
                    <a:schemeClr val="bg1"/>
                  </a:solidFill>
                </a:rPr>
                <a:t>¿</a:t>
              </a:r>
              <a:r>
                <a:rPr lang="es-AR" sz="4000" b="1" dirty="0">
                  <a:solidFill>
                    <a:schemeClr val="bg1"/>
                  </a:solidFill>
                </a:rPr>
                <a:t>Cómo?</a:t>
              </a:r>
              <a:endParaRPr lang="es-ES" sz="4000" b="1" dirty="0">
                <a:solidFill>
                  <a:schemeClr val="bg1"/>
                </a:solidFill>
              </a:endParaRPr>
            </a:p>
          </p:txBody>
        </p:sp>
      </p:grpSp>
    </p:spTree>
    <p:extLst>
      <p:ext uri="{BB962C8B-B14F-4D97-AF65-F5344CB8AC3E}">
        <p14:creationId xmlns:p14="http://schemas.microsoft.com/office/powerpoint/2010/main" val="321822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par>
                                <p:cTn id="8" presetID="5"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heckerboard(across)">
                                      <p:cBhvr>
                                        <p:cTn id="10" dur="500"/>
                                        <p:tgtEl>
                                          <p:spTgt spid="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heckerboard(across)">
                                      <p:cBhvr>
                                        <p:cTn id="13" dur="500"/>
                                        <p:tgtEl>
                                          <p:spTgt spid="20"/>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checkerboard(across)">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par>
                                <p:cTn id="25" presetID="5"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heckerboard(across)">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heckerboard(across)">
                                      <p:cBhvr>
                                        <p:cTn id="35" dur="500"/>
                                        <p:tgtEl>
                                          <p:spTgt spid="1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checkerboard(across)">
                                      <p:cBhvr>
                                        <p:cTn id="38" dur="500"/>
                                        <p:tgtEl>
                                          <p:spTgt spid="23"/>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checkerboard(across)">
                                      <p:cBhvr>
                                        <p:cTn id="41" dur="500"/>
                                        <p:tgtEl>
                                          <p:spTgt spid="24"/>
                                        </p:tgtEl>
                                      </p:cBhvr>
                                    </p:animEffect>
                                  </p:childTnLst>
                                </p:cTn>
                              </p:par>
                              <p:par>
                                <p:cTn id="42" presetID="5" presetClass="entr" presetSubtype="1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checkerboard(across)">
                                      <p:cBhvr>
                                        <p:cTn id="44" dur="500"/>
                                        <p:tgtEl>
                                          <p:spTgt spid="31"/>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checkerboard(across)">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checkerboard(across)">
                                      <p:cBhvr>
                                        <p:cTn id="55" dur="500"/>
                                        <p:tgtEl>
                                          <p:spTgt spid="24"/>
                                        </p:tgtEl>
                                      </p:cBhvr>
                                    </p:animEffect>
                                  </p:childTnLst>
                                </p:cTn>
                              </p:par>
                              <p:par>
                                <p:cTn id="56" presetID="5" presetClass="entr" presetSubtype="1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heckerboard(across)">
                                      <p:cBhvr>
                                        <p:cTn id="58" dur="500"/>
                                        <p:tgtEl>
                                          <p:spTgt spid="34"/>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checkerboard(across)">
                                      <p:cBhvr>
                                        <p:cTn id="61" dur="500"/>
                                        <p:tgtEl>
                                          <p:spTgt spid="35"/>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checkerboard(across)">
                                      <p:cBhvr>
                                        <p:cTn id="66" dur="500"/>
                                        <p:tgtEl>
                                          <p:spTgt spid="10"/>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checkerboard(across)">
                                      <p:cBhvr>
                                        <p:cTn id="69" dur="500"/>
                                        <p:tgtEl>
                                          <p:spTgt spid="25"/>
                                        </p:tgtEl>
                                      </p:cBhvr>
                                    </p:animEffect>
                                  </p:childTnLst>
                                </p:cTn>
                              </p:par>
                              <p:par>
                                <p:cTn id="70" presetID="5" presetClass="entr" presetSubtype="1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checkerboard(across)">
                                      <p:cBhvr>
                                        <p:cTn id="72" dur="500"/>
                                        <p:tgtEl>
                                          <p:spTgt spid="37"/>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checkerboard(across)">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20" grpId="0"/>
      <p:bldP spid="21" grpId="0" animBg="1"/>
      <p:bldP spid="22" grpId="0" animBg="1"/>
      <p:bldP spid="23" grpId="0" animBg="1"/>
      <p:bldP spid="24" grpId="0" animBg="1"/>
      <p:bldP spid="24" grpId="1" animBg="1"/>
      <p:bldP spid="25" grpId="0" animBg="1"/>
      <p:bldP spid="28" grpId="0"/>
      <p:bldP spid="32" grpId="0"/>
      <p:bldP spid="3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A3763403-3EDB-4433-81FD-708A61900642}"/>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990600" y="1752600"/>
            <a:ext cx="838200" cy="838200"/>
          </a:xfrm>
          <a:prstGeom prst="rect">
            <a:avLst/>
          </a:prstGeom>
        </p:spPr>
      </p:pic>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6</a:t>
            </a:r>
            <a:endParaRPr lang="es-AR" sz="3500" dirty="0">
              <a:solidFill>
                <a:schemeClr val="bg1"/>
              </a:solidFill>
            </a:endParaRP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18" name="Google Shape;228;p6">
            <a:extLst>
              <a:ext uri="{FF2B5EF4-FFF2-40B4-BE49-F238E27FC236}">
                <a16:creationId xmlns:a16="http://schemas.microsoft.com/office/drawing/2014/main" id="{2DE4B0A2-44F6-4AE4-B475-0F55A66C5A48}"/>
              </a:ext>
            </a:extLst>
          </p:cNvPr>
          <p:cNvSpPr txBox="1">
            <a:spLocks/>
          </p:cNvSpPr>
          <p:nvPr/>
        </p:nvSpPr>
        <p:spPr>
          <a:xfrm>
            <a:off x="2286000" y="1600200"/>
            <a:ext cx="67818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Estimular la comunicación abierta</a:t>
            </a:r>
            <a:endParaRPr lang="es-ES" sz="4000" b="1" dirty="0">
              <a:solidFill>
                <a:srgbClr val="F7AA27"/>
              </a:solidFill>
            </a:endParaRPr>
          </a:p>
        </p:txBody>
      </p:sp>
    </p:spTree>
    <p:extLst>
      <p:ext uri="{BB962C8B-B14F-4D97-AF65-F5344CB8AC3E}">
        <p14:creationId xmlns:p14="http://schemas.microsoft.com/office/powerpoint/2010/main" val="31960114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D615C5C-CD80-4028-A010-8333D2DF239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94F281E-46D3-485D-968B-13749E25A9B9}"/>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78A4621F-101B-4E55-BBAD-6EF4406BA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Rectángulo: esquinas redondeadas 4">
            <a:extLst>
              <a:ext uri="{FF2B5EF4-FFF2-40B4-BE49-F238E27FC236}">
                <a16:creationId xmlns:a16="http://schemas.microsoft.com/office/drawing/2014/main" id="{15915C8A-CB4C-4FC5-BDB8-CEC23A3D7787}"/>
              </a:ext>
            </a:extLst>
          </p:cNvPr>
          <p:cNvSpPr/>
          <p:nvPr/>
        </p:nvSpPr>
        <p:spPr>
          <a:xfrm>
            <a:off x="2743200" y="3048000"/>
            <a:ext cx="6705600" cy="914400"/>
          </a:xfrm>
          <a:prstGeom prst="roundRect">
            <a:avLst>
              <a:gd name="adj" fmla="val 50000"/>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100" b="1" dirty="0"/>
              <a:t>¿Cómo tener buenas conversaciones?</a:t>
            </a:r>
            <a:endParaRPr lang="es-AR" sz="3100" b="1" dirty="0"/>
          </a:p>
        </p:txBody>
      </p:sp>
      <p:grpSp>
        <p:nvGrpSpPr>
          <p:cNvPr id="6" name="Grupo 38">
            <a:extLst>
              <a:ext uri="{FF2B5EF4-FFF2-40B4-BE49-F238E27FC236}">
                <a16:creationId xmlns:a16="http://schemas.microsoft.com/office/drawing/2014/main" id="{0F7032EB-BDC9-4CD7-9278-08069CA0DA5F}"/>
              </a:ext>
            </a:extLst>
          </p:cNvPr>
          <p:cNvGrpSpPr/>
          <p:nvPr/>
        </p:nvGrpSpPr>
        <p:grpSpPr>
          <a:xfrm>
            <a:off x="1905000" y="1203274"/>
            <a:ext cx="3285047" cy="1728347"/>
            <a:chOff x="1903317" y="1057933"/>
            <a:chExt cx="2623180" cy="1508890"/>
          </a:xfrm>
          <a:solidFill>
            <a:srgbClr val="09ABB7"/>
          </a:solidFill>
          <a:effectLst/>
        </p:grpSpPr>
        <p:pic>
          <p:nvPicPr>
            <p:cNvPr id="7" name="Gráfico 6">
              <a:extLst>
                <a:ext uri="{FF2B5EF4-FFF2-40B4-BE49-F238E27FC236}">
                  <a16:creationId xmlns:a16="http://schemas.microsoft.com/office/drawing/2014/main" id="{78A80DC5-B92E-4BAB-86FC-2E41B000CEB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953820" y="1057933"/>
              <a:ext cx="2151146" cy="1508890"/>
            </a:xfrm>
            <a:prstGeom prst="rect">
              <a:avLst/>
            </a:prstGeom>
            <a:effectLst/>
          </p:spPr>
        </p:pic>
        <p:sp>
          <p:nvSpPr>
            <p:cNvPr id="8" name="CuadroTexto 7">
              <a:extLst>
                <a:ext uri="{FF2B5EF4-FFF2-40B4-BE49-F238E27FC236}">
                  <a16:creationId xmlns:a16="http://schemas.microsoft.com/office/drawing/2014/main" id="{9EB841DA-3589-4BE5-9305-C5D3AD0F8FCA}"/>
                </a:ext>
              </a:extLst>
            </p:cNvPr>
            <p:cNvSpPr txBox="1"/>
            <p:nvPr/>
          </p:nvSpPr>
          <p:spPr>
            <a:xfrm>
              <a:off x="1903317" y="1470984"/>
              <a:ext cx="2623180" cy="474585"/>
            </a:xfrm>
            <a:prstGeom prst="rect">
              <a:avLst/>
            </a:prstGeom>
            <a:noFill/>
          </p:spPr>
          <p:txBody>
            <a:bodyPr wrap="square" rtlCol="0">
              <a:spAutoFit/>
            </a:bodyPr>
            <a:lstStyle/>
            <a:p>
              <a:pPr marR="425286" algn="ctr">
                <a:lnSpc>
                  <a:spcPct val="101200"/>
                </a:lnSpc>
                <a:spcBef>
                  <a:spcPts val="101"/>
                </a:spcBef>
                <a:buClrTx/>
                <a:buFontTx/>
                <a:buNone/>
              </a:pPr>
              <a:r>
                <a:rPr lang="en-US" sz="3000" b="1" dirty="0" err="1">
                  <a:solidFill>
                    <a:schemeClr val="bg1"/>
                  </a:solidFill>
                  <a:cs typeface="Arial" pitchFamily="34" charset="0"/>
                </a:rPr>
                <a:t>Prepararlas</a:t>
              </a:r>
              <a:endParaRPr lang="en-US" sz="3000" b="1" kern="1200" dirty="0">
                <a:solidFill>
                  <a:schemeClr val="bg1"/>
                </a:solidFill>
                <a:ea typeface="+mn-ea"/>
                <a:cs typeface="Arial" pitchFamily="34" charset="0"/>
              </a:endParaRPr>
            </a:p>
          </p:txBody>
        </p:sp>
      </p:grpSp>
      <p:grpSp>
        <p:nvGrpSpPr>
          <p:cNvPr id="10" name="Grupo 38">
            <a:extLst>
              <a:ext uri="{FF2B5EF4-FFF2-40B4-BE49-F238E27FC236}">
                <a16:creationId xmlns:a16="http://schemas.microsoft.com/office/drawing/2014/main" id="{3650B75B-8CD7-4EAB-9711-7254D26AAC41}"/>
              </a:ext>
            </a:extLst>
          </p:cNvPr>
          <p:cNvGrpSpPr/>
          <p:nvPr/>
        </p:nvGrpSpPr>
        <p:grpSpPr>
          <a:xfrm flipH="1">
            <a:off x="7391400" y="1219200"/>
            <a:ext cx="3200400" cy="1728347"/>
            <a:chOff x="1528577" y="1057933"/>
            <a:chExt cx="2623180" cy="1508890"/>
          </a:xfrm>
          <a:solidFill>
            <a:srgbClr val="09ABB7"/>
          </a:solidFill>
          <a:effectLst/>
        </p:grpSpPr>
        <p:pic>
          <p:nvPicPr>
            <p:cNvPr id="11" name="Gráfico 10">
              <a:extLst>
                <a:ext uri="{FF2B5EF4-FFF2-40B4-BE49-F238E27FC236}">
                  <a16:creationId xmlns:a16="http://schemas.microsoft.com/office/drawing/2014/main" id="{3EA46FC6-25E8-4E43-B705-B079D2427020}"/>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953821" y="1057933"/>
              <a:ext cx="2151146" cy="1508890"/>
            </a:xfrm>
            <a:prstGeom prst="rect">
              <a:avLst/>
            </a:prstGeom>
            <a:effectLst/>
          </p:spPr>
        </p:pic>
        <p:sp>
          <p:nvSpPr>
            <p:cNvPr id="12" name="CuadroTexto 11">
              <a:extLst>
                <a:ext uri="{FF2B5EF4-FFF2-40B4-BE49-F238E27FC236}">
                  <a16:creationId xmlns:a16="http://schemas.microsoft.com/office/drawing/2014/main" id="{E3E99383-96E7-48C2-9034-FF911705F3A3}"/>
                </a:ext>
              </a:extLst>
            </p:cNvPr>
            <p:cNvSpPr txBox="1"/>
            <p:nvPr/>
          </p:nvSpPr>
          <p:spPr>
            <a:xfrm>
              <a:off x="1528577" y="1257506"/>
              <a:ext cx="2623180" cy="881661"/>
            </a:xfrm>
            <a:prstGeom prst="rect">
              <a:avLst/>
            </a:prstGeom>
            <a:noFill/>
          </p:spPr>
          <p:txBody>
            <a:bodyPr wrap="square" rtlCol="0">
              <a:spAutoFit/>
            </a:bodyPr>
            <a:lstStyle/>
            <a:p>
              <a:pPr marR="425286" algn="ctr">
                <a:lnSpc>
                  <a:spcPct val="101200"/>
                </a:lnSpc>
                <a:spcBef>
                  <a:spcPts val="101"/>
                </a:spcBef>
                <a:buClrTx/>
                <a:buFontTx/>
                <a:buNone/>
              </a:pPr>
              <a:r>
                <a:rPr lang="en-US" sz="3000" b="1" dirty="0" err="1">
                  <a:solidFill>
                    <a:schemeClr val="bg1"/>
                  </a:solidFill>
                  <a:cs typeface="Arial" pitchFamily="34" charset="0"/>
                </a:rPr>
                <a:t>Escuchar</a:t>
              </a:r>
              <a:r>
                <a:rPr lang="en-US" sz="3000" b="1" dirty="0">
                  <a:solidFill>
                    <a:schemeClr val="bg1"/>
                  </a:solidFill>
                  <a:cs typeface="Arial" pitchFamily="34" charset="0"/>
                </a:rPr>
                <a:t> </a:t>
              </a:r>
              <a:r>
                <a:rPr lang="en-US" sz="3000" b="1" dirty="0" err="1">
                  <a:solidFill>
                    <a:schemeClr val="bg1"/>
                  </a:solidFill>
                  <a:cs typeface="Arial" pitchFamily="34" charset="0"/>
                </a:rPr>
                <a:t>activamente</a:t>
              </a:r>
              <a:endParaRPr lang="en-US" sz="3000" b="1" kern="1200" dirty="0">
                <a:solidFill>
                  <a:schemeClr val="bg1"/>
                </a:solidFill>
                <a:ea typeface="+mn-ea"/>
                <a:cs typeface="Arial" pitchFamily="34" charset="0"/>
              </a:endParaRPr>
            </a:p>
          </p:txBody>
        </p:sp>
      </p:grpSp>
      <p:grpSp>
        <p:nvGrpSpPr>
          <p:cNvPr id="26" name="Grupo 25">
            <a:extLst>
              <a:ext uri="{FF2B5EF4-FFF2-40B4-BE49-F238E27FC236}">
                <a16:creationId xmlns:a16="http://schemas.microsoft.com/office/drawing/2014/main" id="{B112E8FE-2755-4F3E-BFF9-9A9F98EBE439}"/>
              </a:ext>
            </a:extLst>
          </p:cNvPr>
          <p:cNvGrpSpPr/>
          <p:nvPr/>
        </p:nvGrpSpPr>
        <p:grpSpPr>
          <a:xfrm>
            <a:off x="7315200" y="4191000"/>
            <a:ext cx="3285047" cy="1728347"/>
            <a:chOff x="914400" y="4191000"/>
            <a:chExt cx="3285047" cy="1728347"/>
          </a:xfrm>
        </p:grpSpPr>
        <p:pic>
          <p:nvPicPr>
            <p:cNvPr id="21" name="Gráfico 20">
              <a:extLst>
                <a:ext uri="{FF2B5EF4-FFF2-40B4-BE49-F238E27FC236}">
                  <a16:creationId xmlns:a16="http://schemas.microsoft.com/office/drawing/2014/main" id="{CBE2269C-41BF-4E8D-B86E-0165E9099B98}"/>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rot="10800000">
              <a:off x="977646" y="4191000"/>
              <a:ext cx="2693912" cy="1728347"/>
            </a:xfrm>
            <a:prstGeom prst="rect">
              <a:avLst/>
            </a:prstGeom>
            <a:effectLst/>
          </p:spPr>
        </p:pic>
        <p:sp>
          <p:nvSpPr>
            <p:cNvPr id="22" name="CuadroTexto 21">
              <a:extLst>
                <a:ext uri="{FF2B5EF4-FFF2-40B4-BE49-F238E27FC236}">
                  <a16:creationId xmlns:a16="http://schemas.microsoft.com/office/drawing/2014/main" id="{B81D07DC-237D-43BF-BDDA-07B07540F0BE}"/>
                </a:ext>
              </a:extLst>
            </p:cNvPr>
            <p:cNvSpPr txBox="1"/>
            <p:nvPr/>
          </p:nvSpPr>
          <p:spPr>
            <a:xfrm>
              <a:off x="914400" y="4892726"/>
              <a:ext cx="3285047" cy="543610"/>
            </a:xfrm>
            <a:prstGeom prst="rect">
              <a:avLst/>
            </a:prstGeom>
            <a:noFill/>
          </p:spPr>
          <p:txBody>
            <a:bodyPr wrap="square" rtlCol="0">
              <a:spAutoFit/>
            </a:bodyPr>
            <a:lstStyle/>
            <a:p>
              <a:pPr marR="425286" algn="ctr">
                <a:lnSpc>
                  <a:spcPct val="101200"/>
                </a:lnSpc>
                <a:spcBef>
                  <a:spcPts val="101"/>
                </a:spcBef>
                <a:buClrTx/>
                <a:buFontTx/>
                <a:buNone/>
              </a:pPr>
              <a:r>
                <a:rPr lang="en-US" sz="3000" b="1" dirty="0" err="1">
                  <a:solidFill>
                    <a:schemeClr val="bg1"/>
                  </a:solidFill>
                  <a:cs typeface="Arial" pitchFamily="34" charset="0"/>
                </a:rPr>
                <a:t>Emociones</a:t>
              </a:r>
              <a:endParaRPr lang="en-US" sz="3000" b="1" kern="1200" dirty="0">
                <a:solidFill>
                  <a:schemeClr val="bg1"/>
                </a:solidFill>
                <a:ea typeface="+mn-ea"/>
                <a:cs typeface="Arial" pitchFamily="34" charset="0"/>
              </a:endParaRPr>
            </a:p>
          </p:txBody>
        </p:sp>
      </p:grpSp>
      <p:grpSp>
        <p:nvGrpSpPr>
          <p:cNvPr id="27" name="Grupo 26">
            <a:extLst>
              <a:ext uri="{FF2B5EF4-FFF2-40B4-BE49-F238E27FC236}">
                <a16:creationId xmlns:a16="http://schemas.microsoft.com/office/drawing/2014/main" id="{B17F126D-DA1F-4705-B2CA-995E804F9D5D}"/>
              </a:ext>
            </a:extLst>
          </p:cNvPr>
          <p:cNvGrpSpPr/>
          <p:nvPr/>
        </p:nvGrpSpPr>
        <p:grpSpPr>
          <a:xfrm>
            <a:off x="1905000" y="4114800"/>
            <a:ext cx="3200400" cy="1728347"/>
            <a:chOff x="990600" y="4343400"/>
            <a:chExt cx="3200400" cy="1728347"/>
          </a:xfrm>
        </p:grpSpPr>
        <p:pic>
          <p:nvPicPr>
            <p:cNvPr id="24" name="Gráfico 23">
              <a:extLst>
                <a:ext uri="{FF2B5EF4-FFF2-40B4-BE49-F238E27FC236}">
                  <a16:creationId xmlns:a16="http://schemas.microsoft.com/office/drawing/2014/main" id="{066FABC9-EC3F-4535-819D-1FE5CAA92C28}"/>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rot="10800000" flipH="1">
              <a:off x="1047686" y="4343400"/>
              <a:ext cx="2624497" cy="1728347"/>
            </a:xfrm>
            <a:prstGeom prst="rect">
              <a:avLst/>
            </a:prstGeom>
            <a:effectLst/>
          </p:spPr>
        </p:pic>
        <p:sp>
          <p:nvSpPr>
            <p:cNvPr id="25" name="CuadroTexto 24">
              <a:extLst>
                <a:ext uri="{FF2B5EF4-FFF2-40B4-BE49-F238E27FC236}">
                  <a16:creationId xmlns:a16="http://schemas.microsoft.com/office/drawing/2014/main" id="{6ACD22E3-88AC-4A5F-9884-91C9CFF8BFA2}"/>
                </a:ext>
              </a:extLst>
            </p:cNvPr>
            <p:cNvSpPr txBox="1"/>
            <p:nvPr/>
          </p:nvSpPr>
          <p:spPr>
            <a:xfrm flipH="1">
              <a:off x="990600" y="4724400"/>
              <a:ext cx="3200400" cy="1259576"/>
            </a:xfrm>
            <a:prstGeom prst="rect">
              <a:avLst/>
            </a:prstGeom>
            <a:noFill/>
          </p:spPr>
          <p:txBody>
            <a:bodyPr wrap="square" rtlCol="0">
              <a:spAutoFit/>
            </a:bodyPr>
            <a:lstStyle/>
            <a:p>
              <a:pPr marR="425286" algn="ctr">
                <a:lnSpc>
                  <a:spcPct val="101200"/>
                </a:lnSpc>
                <a:spcBef>
                  <a:spcPts val="101"/>
                </a:spcBef>
                <a:buClrTx/>
                <a:buFontTx/>
                <a:buNone/>
              </a:pPr>
              <a:r>
                <a:rPr lang="en-US" sz="2500" b="1" dirty="0" err="1">
                  <a:solidFill>
                    <a:schemeClr val="bg1"/>
                  </a:solidFill>
                  <a:latin typeface="+mj-lt"/>
                  <a:cs typeface="Arial" pitchFamily="34" charset="0"/>
                </a:rPr>
                <a:t>Indagar</a:t>
              </a:r>
              <a:r>
                <a:rPr lang="en-US" sz="2500" b="1" dirty="0">
                  <a:solidFill>
                    <a:schemeClr val="bg1"/>
                  </a:solidFill>
                  <a:latin typeface="+mj-lt"/>
                  <a:cs typeface="Arial" pitchFamily="34" charset="0"/>
                </a:rPr>
                <a:t> y</a:t>
              </a:r>
            </a:p>
            <a:p>
              <a:pPr marR="425286" algn="ctr">
                <a:lnSpc>
                  <a:spcPct val="101200"/>
                </a:lnSpc>
                <a:spcBef>
                  <a:spcPts val="101"/>
                </a:spcBef>
                <a:buClrTx/>
                <a:buFontTx/>
                <a:buNone/>
              </a:pPr>
              <a:r>
                <a:rPr lang="en-US" sz="2500" b="1" kern="1200" dirty="0" err="1">
                  <a:solidFill>
                    <a:schemeClr val="bg1"/>
                  </a:solidFill>
                  <a:latin typeface="+mj-lt"/>
                  <a:ea typeface="+mn-ea"/>
                  <a:cs typeface="Arial" pitchFamily="34" charset="0"/>
                </a:rPr>
                <a:t>hacer</a:t>
              </a:r>
              <a:r>
                <a:rPr lang="en-US" sz="2500" b="1" kern="1200" dirty="0">
                  <a:solidFill>
                    <a:schemeClr val="bg1"/>
                  </a:solidFill>
                  <a:latin typeface="+mj-lt"/>
                  <a:ea typeface="+mn-ea"/>
                  <a:cs typeface="Arial" pitchFamily="34" charset="0"/>
                </a:rPr>
                <a:t> </a:t>
              </a:r>
              <a:r>
                <a:rPr lang="en-US" sz="2500" b="1" kern="1200" dirty="0" err="1">
                  <a:solidFill>
                    <a:schemeClr val="bg1"/>
                  </a:solidFill>
                  <a:latin typeface="+mj-lt"/>
                  <a:ea typeface="+mn-ea"/>
                  <a:cs typeface="Arial" pitchFamily="34" charset="0"/>
                </a:rPr>
                <a:t>buenas</a:t>
              </a:r>
              <a:endParaRPr lang="en-US" sz="2500" b="1" kern="1200" dirty="0">
                <a:solidFill>
                  <a:schemeClr val="bg1"/>
                </a:solidFill>
                <a:latin typeface="+mj-lt"/>
                <a:ea typeface="+mn-ea"/>
                <a:cs typeface="Arial" pitchFamily="34" charset="0"/>
              </a:endParaRPr>
            </a:p>
            <a:p>
              <a:pPr marR="425286" algn="ctr">
                <a:lnSpc>
                  <a:spcPct val="101200"/>
                </a:lnSpc>
                <a:spcBef>
                  <a:spcPts val="101"/>
                </a:spcBef>
                <a:buClrTx/>
                <a:buFontTx/>
                <a:buNone/>
              </a:pPr>
              <a:r>
                <a:rPr lang="en-US" sz="2500" b="1" dirty="0" err="1">
                  <a:solidFill>
                    <a:schemeClr val="bg1"/>
                  </a:solidFill>
                  <a:latin typeface="+mj-lt"/>
                  <a:cs typeface="Arial" pitchFamily="34" charset="0"/>
                </a:rPr>
                <a:t>preguntas</a:t>
              </a:r>
              <a:endParaRPr lang="en-US" sz="2500" b="1" kern="1200" dirty="0">
                <a:solidFill>
                  <a:schemeClr val="bg1"/>
                </a:solidFill>
                <a:latin typeface="+mj-lt"/>
                <a:ea typeface="+mn-ea"/>
                <a:cs typeface="Arial" pitchFamily="34" charset="0"/>
              </a:endParaRPr>
            </a:p>
          </p:txBody>
        </p:sp>
      </p:grpSp>
    </p:spTree>
    <p:extLst>
      <p:ext uri="{BB962C8B-B14F-4D97-AF65-F5344CB8AC3E}">
        <p14:creationId xmlns:p14="http://schemas.microsoft.com/office/powerpoint/2010/main" val="17062844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esquinas redondeadas 19">
            <a:extLst>
              <a:ext uri="{FF2B5EF4-FFF2-40B4-BE49-F238E27FC236}">
                <a16:creationId xmlns:a16="http://schemas.microsoft.com/office/drawing/2014/main" id="{CA7C8C35-2C26-4283-8D89-1E97600A22AD}"/>
              </a:ext>
            </a:extLst>
          </p:cNvPr>
          <p:cNvSpPr/>
          <p:nvPr/>
        </p:nvSpPr>
        <p:spPr>
          <a:xfrm>
            <a:off x="609600" y="4038600"/>
            <a:ext cx="2163580" cy="609600"/>
          </a:xfrm>
          <a:prstGeom prst="roundRect">
            <a:avLst>
              <a:gd name="adj" fmla="val 50000"/>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5" name="Gráfico 14">
            <a:extLst>
              <a:ext uri="{FF2B5EF4-FFF2-40B4-BE49-F238E27FC236}">
                <a16:creationId xmlns:a16="http://schemas.microsoft.com/office/drawing/2014/main" id="{85D872DD-648F-4D82-98B4-9A9BB39314BD}"/>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1905000" y="1219200"/>
            <a:ext cx="942975" cy="862531"/>
          </a:xfrm>
          <a:prstGeom prst="rect">
            <a:avLst/>
          </a:prstGeom>
        </p:spPr>
      </p:pic>
      <p:grpSp>
        <p:nvGrpSpPr>
          <p:cNvPr id="2" name="Grupo 1">
            <a:extLst>
              <a:ext uri="{FF2B5EF4-FFF2-40B4-BE49-F238E27FC236}">
                <a16:creationId xmlns:a16="http://schemas.microsoft.com/office/drawing/2014/main" id="{E48C282C-29A9-423C-9EBF-757E6504DBCF}"/>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5272E422-206A-47AD-A682-DDC2341F4C87}"/>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A0B4B210-25B6-4433-99F2-E8CE03F2A5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Rectangle 33">
            <a:extLst>
              <a:ext uri="{FF2B5EF4-FFF2-40B4-BE49-F238E27FC236}">
                <a16:creationId xmlns:a16="http://schemas.microsoft.com/office/drawing/2014/main" id="{9A567610-6A2B-493C-8D71-395A50EC7195}"/>
              </a:ext>
            </a:extLst>
          </p:cNvPr>
          <p:cNvSpPr/>
          <p:nvPr/>
        </p:nvSpPr>
        <p:spPr>
          <a:xfrm>
            <a:off x="3962400" y="5105400"/>
            <a:ext cx="3313597" cy="640816"/>
          </a:xfrm>
          <a:prstGeom prst="rect">
            <a:avLst/>
          </a:prstGeom>
        </p:spPr>
        <p:txBody>
          <a:bodyPr wrap="square">
            <a:spAutoFit/>
          </a:bodyPr>
          <a:lstStyle/>
          <a:p>
            <a:pPr defTabSz="1219170" fontAlgn="base">
              <a:lnSpc>
                <a:spcPct val="80000"/>
              </a:lnSpc>
              <a:spcBef>
                <a:spcPct val="0"/>
              </a:spcBef>
              <a:spcAft>
                <a:spcPct val="0"/>
              </a:spcAft>
              <a:buClrTx/>
              <a:buFontTx/>
              <a:buNone/>
              <a:defRPr/>
            </a:pPr>
            <a:r>
              <a:rPr lang="es-ES" sz="2200" kern="1200" dirty="0">
                <a:solidFill>
                  <a:srgbClr val="4A5184"/>
                </a:solidFill>
                <a:ea typeface="+mn-ea"/>
                <a:cs typeface="Arial" pitchFamily="34" charset="0"/>
              </a:rPr>
              <a:t>Aumenta el compromiso de las personas </a:t>
            </a:r>
            <a:endParaRPr lang="en-US" sz="2200" kern="1200" dirty="0">
              <a:solidFill>
                <a:srgbClr val="4A5184"/>
              </a:solidFill>
              <a:ea typeface="+mn-ea"/>
              <a:cs typeface="Arial" pitchFamily="34" charset="0"/>
            </a:endParaRPr>
          </a:p>
        </p:txBody>
      </p:sp>
      <p:sp>
        <p:nvSpPr>
          <p:cNvPr id="6" name="Rectangle 39">
            <a:extLst>
              <a:ext uri="{FF2B5EF4-FFF2-40B4-BE49-F238E27FC236}">
                <a16:creationId xmlns:a16="http://schemas.microsoft.com/office/drawing/2014/main" id="{B322E67A-0706-44DC-9A30-0B9CE232B634}"/>
              </a:ext>
            </a:extLst>
          </p:cNvPr>
          <p:cNvSpPr/>
          <p:nvPr/>
        </p:nvSpPr>
        <p:spPr>
          <a:xfrm>
            <a:off x="7848600" y="2819400"/>
            <a:ext cx="3429000" cy="2862322"/>
          </a:xfrm>
          <a:prstGeom prst="rect">
            <a:avLst/>
          </a:prstGeom>
        </p:spPr>
        <p:txBody>
          <a:bodyPr wrap="square">
            <a:spAutoFit/>
          </a:bodyPr>
          <a:lstStyle/>
          <a:p>
            <a:pPr>
              <a:buClrTx/>
              <a:buFontTx/>
              <a:buNone/>
              <a:defRPr/>
            </a:pPr>
            <a:r>
              <a:rPr lang="es-ES" sz="2600" b="1" kern="1200" dirty="0">
                <a:solidFill>
                  <a:srgbClr val="414667"/>
                </a:solidFill>
                <a:ea typeface="+mn-ea"/>
                <a:cs typeface="Arial" pitchFamily="34" charset="0"/>
              </a:rPr>
              <a:t>Sin embargo </a:t>
            </a:r>
            <a:endParaRPr lang="es-ES" sz="2600" b="1" dirty="0">
              <a:solidFill>
                <a:srgbClr val="414667"/>
              </a:solidFill>
              <a:cs typeface="Arial" pitchFamily="34" charset="0"/>
            </a:endParaRPr>
          </a:p>
          <a:p>
            <a:pPr>
              <a:buClrTx/>
              <a:buFontTx/>
              <a:buNone/>
              <a:defRPr/>
            </a:pPr>
            <a:r>
              <a:rPr lang="es-ES" sz="3200" b="1" kern="1200" dirty="0">
                <a:solidFill>
                  <a:srgbClr val="414667"/>
                </a:solidFill>
                <a:ea typeface="+mn-ea"/>
                <a:cs typeface="Arial" pitchFamily="34" charset="0"/>
              </a:rPr>
              <a:t>existe un gap, </a:t>
            </a:r>
          </a:p>
          <a:p>
            <a:pPr>
              <a:buClrTx/>
              <a:buFontTx/>
              <a:buNone/>
              <a:defRPr/>
            </a:pPr>
            <a:r>
              <a:rPr lang="es-ES" sz="2600" b="1" kern="1200" dirty="0">
                <a:solidFill>
                  <a:srgbClr val="414667"/>
                </a:solidFill>
                <a:ea typeface="+mn-ea"/>
                <a:cs typeface="Arial" pitchFamily="34" charset="0"/>
              </a:rPr>
              <a:t>las personas necesitan </a:t>
            </a:r>
            <a:r>
              <a:rPr lang="es-ES" sz="3200" b="1" kern="1200" dirty="0">
                <a:solidFill>
                  <a:srgbClr val="414667"/>
                </a:solidFill>
                <a:ea typeface="+mn-ea"/>
                <a:cs typeface="Arial" pitchFamily="34" charset="0"/>
              </a:rPr>
              <a:t>10 veces más feedback del que reciben.</a:t>
            </a:r>
            <a:endParaRPr lang="en-US" sz="3200" b="1" kern="1200" dirty="0">
              <a:solidFill>
                <a:srgbClr val="414667"/>
              </a:solidFill>
              <a:ea typeface="+mn-ea"/>
              <a:cs typeface="Arial" pitchFamily="34" charset="0"/>
            </a:endParaRPr>
          </a:p>
        </p:txBody>
      </p:sp>
      <p:sp>
        <p:nvSpPr>
          <p:cNvPr id="8" name="Rectangle 13">
            <a:extLst>
              <a:ext uri="{FF2B5EF4-FFF2-40B4-BE49-F238E27FC236}">
                <a16:creationId xmlns:a16="http://schemas.microsoft.com/office/drawing/2014/main" id="{4117A219-8E9F-4DAB-B923-B5A8D1D01C00}"/>
              </a:ext>
            </a:extLst>
          </p:cNvPr>
          <p:cNvSpPr/>
          <p:nvPr/>
        </p:nvSpPr>
        <p:spPr>
          <a:xfrm>
            <a:off x="3932288" y="2636849"/>
            <a:ext cx="3154311" cy="369973"/>
          </a:xfrm>
          <a:prstGeom prst="rect">
            <a:avLst/>
          </a:prstGeom>
        </p:spPr>
        <p:txBody>
          <a:bodyPr wrap="square">
            <a:spAutoFit/>
          </a:bodyPr>
          <a:lstStyle/>
          <a:p>
            <a:pPr defTabSz="1219170" fontAlgn="base">
              <a:lnSpc>
                <a:spcPct val="80000"/>
              </a:lnSpc>
              <a:spcBef>
                <a:spcPct val="0"/>
              </a:spcBef>
              <a:spcAft>
                <a:spcPct val="0"/>
              </a:spcAft>
              <a:defRPr/>
            </a:pPr>
            <a:r>
              <a:rPr lang="es-ES" sz="2200" dirty="0">
                <a:solidFill>
                  <a:srgbClr val="4A5184"/>
                </a:solidFill>
                <a:cs typeface="Arial" pitchFamily="34" charset="0"/>
              </a:rPr>
              <a:t>Mejorar el desempeño.</a:t>
            </a:r>
            <a:endParaRPr lang="en-US" sz="2200" dirty="0">
              <a:solidFill>
                <a:srgbClr val="4A5184"/>
              </a:solidFill>
              <a:cs typeface="Arial" pitchFamily="34" charset="0"/>
            </a:endParaRPr>
          </a:p>
        </p:txBody>
      </p:sp>
      <p:sp>
        <p:nvSpPr>
          <p:cNvPr id="9" name="TextBox 18">
            <a:extLst>
              <a:ext uri="{FF2B5EF4-FFF2-40B4-BE49-F238E27FC236}">
                <a16:creationId xmlns:a16="http://schemas.microsoft.com/office/drawing/2014/main" id="{4314EF06-322D-422F-A698-0DFFE91CB8F0}"/>
              </a:ext>
            </a:extLst>
          </p:cNvPr>
          <p:cNvSpPr txBox="1"/>
          <p:nvPr/>
        </p:nvSpPr>
        <p:spPr>
          <a:xfrm>
            <a:off x="3997961" y="3657600"/>
            <a:ext cx="3241039" cy="1217864"/>
          </a:xfrm>
          <a:prstGeom prst="rect">
            <a:avLst/>
          </a:prstGeom>
          <a:noFill/>
          <a:ln>
            <a:noFill/>
          </a:ln>
        </p:spPr>
        <p:txBody>
          <a:bodyPr wrap="square" lIns="44797" tIns="22399" rIns="44797" bIns="22399" rtlCol="0">
            <a:spAutoFit/>
          </a:bodyPr>
          <a:lstStyle/>
          <a:p>
            <a:pPr defTabSz="1219170" fontAlgn="base">
              <a:lnSpc>
                <a:spcPct val="80000"/>
              </a:lnSpc>
              <a:spcBef>
                <a:spcPct val="0"/>
              </a:spcBef>
              <a:spcAft>
                <a:spcPct val="0"/>
              </a:spcAft>
              <a:defRPr/>
            </a:pPr>
            <a:r>
              <a:rPr lang="es-AR" sz="2200" dirty="0">
                <a:solidFill>
                  <a:srgbClr val="4A5184"/>
                </a:solidFill>
                <a:cs typeface="Arial" pitchFamily="34" charset="0"/>
              </a:rPr>
              <a:t>Mejora la motivación </a:t>
            </a:r>
            <a:r>
              <a:rPr lang="en-US" sz="2200" dirty="0">
                <a:solidFill>
                  <a:srgbClr val="4A5184"/>
                </a:solidFill>
                <a:cs typeface="Arial" pitchFamily="34" charset="0"/>
              </a:rPr>
              <a:t>cuando obtienen feedback en tiempo y forma.</a:t>
            </a:r>
          </a:p>
          <a:p>
            <a:pPr algn="ctr" fontAlgn="base">
              <a:lnSpc>
                <a:spcPct val="90000"/>
              </a:lnSpc>
              <a:spcAft>
                <a:spcPct val="0"/>
              </a:spcAft>
              <a:buClrTx/>
              <a:buFontTx/>
              <a:buNone/>
              <a:defRPr/>
            </a:pPr>
            <a:endParaRPr lang="en-US" sz="2600" kern="1200" dirty="0">
              <a:solidFill>
                <a:prstClr val="black"/>
              </a:solidFill>
              <a:latin typeface="Arial" pitchFamily="34" charset="0"/>
              <a:ea typeface="+mn-ea"/>
              <a:cs typeface="Arial" pitchFamily="34" charset="0"/>
            </a:endParaRPr>
          </a:p>
        </p:txBody>
      </p:sp>
      <p:sp>
        <p:nvSpPr>
          <p:cNvPr id="10" name="29 CuadroTexto">
            <a:extLst>
              <a:ext uri="{FF2B5EF4-FFF2-40B4-BE49-F238E27FC236}">
                <a16:creationId xmlns:a16="http://schemas.microsoft.com/office/drawing/2014/main" id="{CD6A3788-FCCC-44C9-9EB5-C2F4FB761D61}"/>
              </a:ext>
            </a:extLst>
          </p:cNvPr>
          <p:cNvSpPr txBox="1"/>
          <p:nvPr/>
        </p:nvSpPr>
        <p:spPr>
          <a:xfrm>
            <a:off x="685800" y="3962400"/>
            <a:ext cx="2057400" cy="707886"/>
          </a:xfrm>
          <a:prstGeom prst="rect">
            <a:avLst/>
          </a:prstGeom>
          <a:noFill/>
        </p:spPr>
        <p:txBody>
          <a:bodyPr wrap="square" rtlCol="0">
            <a:spAutoFit/>
          </a:bodyPr>
          <a:lstStyle/>
          <a:p>
            <a:pPr algn="ctr"/>
            <a:r>
              <a:rPr lang="es-AR" sz="4000" b="1" dirty="0">
                <a:solidFill>
                  <a:schemeClr val="bg1"/>
                </a:solidFill>
              </a:rPr>
              <a:t>Impacto</a:t>
            </a:r>
            <a:endParaRPr lang="es-ES" sz="4000" b="1" dirty="0">
              <a:solidFill>
                <a:schemeClr val="bg1"/>
              </a:solidFill>
            </a:endParaRPr>
          </a:p>
        </p:txBody>
      </p:sp>
      <p:sp>
        <p:nvSpPr>
          <p:cNvPr id="12" name="Título 1">
            <a:extLst>
              <a:ext uri="{FF2B5EF4-FFF2-40B4-BE49-F238E27FC236}">
                <a16:creationId xmlns:a16="http://schemas.microsoft.com/office/drawing/2014/main" id="{2978B9EB-70A7-48CA-B525-36EDF6B693A5}"/>
              </a:ext>
            </a:extLst>
          </p:cNvPr>
          <p:cNvSpPr txBox="1">
            <a:spLocks/>
          </p:cNvSpPr>
          <p:nvPr/>
        </p:nvSpPr>
        <p:spPr>
          <a:xfrm>
            <a:off x="2971800" y="990600"/>
            <a:ext cx="10591800"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3500" b="1" dirty="0">
                <a:solidFill>
                  <a:srgbClr val="F7AA27"/>
                </a:solidFill>
              </a:rPr>
              <a:t>El foco del Feedback debe centrarse </a:t>
            </a:r>
          </a:p>
          <a:p>
            <a:pPr>
              <a:buClr>
                <a:srgbClr val="F5A939"/>
              </a:buClr>
              <a:buSzPts val="3200"/>
            </a:pPr>
            <a:r>
              <a:rPr lang="es-AR" sz="3500" b="1" dirty="0">
                <a:solidFill>
                  <a:srgbClr val="F7AA27"/>
                </a:solidFill>
              </a:rPr>
              <a:t>en el crecimiento personal y profesional</a:t>
            </a:r>
          </a:p>
        </p:txBody>
      </p:sp>
      <p:pic>
        <p:nvPicPr>
          <p:cNvPr id="16" name="Gráfico 15">
            <a:extLst>
              <a:ext uri="{FF2B5EF4-FFF2-40B4-BE49-F238E27FC236}">
                <a16:creationId xmlns:a16="http://schemas.microsoft.com/office/drawing/2014/main" id="{309BE443-A9F4-415F-AD55-F4294074C21C}"/>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rot="10800000">
            <a:off x="7010400" y="2438400"/>
            <a:ext cx="494441" cy="3389170"/>
          </a:xfrm>
          <a:prstGeom prst="rect">
            <a:avLst/>
          </a:prstGeom>
        </p:spPr>
      </p:pic>
      <p:pic>
        <p:nvPicPr>
          <p:cNvPr id="18" name="Gráfico 17">
            <a:extLst>
              <a:ext uri="{FF2B5EF4-FFF2-40B4-BE49-F238E27FC236}">
                <a16:creationId xmlns:a16="http://schemas.microsoft.com/office/drawing/2014/main" id="{A9090DB5-6342-4A1A-8A97-C828D9D98A88}"/>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1066800" y="2895600"/>
            <a:ext cx="1152698" cy="990600"/>
          </a:xfrm>
          <a:prstGeom prst="rect">
            <a:avLst/>
          </a:prstGeom>
        </p:spPr>
      </p:pic>
      <p:pic>
        <p:nvPicPr>
          <p:cNvPr id="22" name="Gráfico 21">
            <a:extLst>
              <a:ext uri="{FF2B5EF4-FFF2-40B4-BE49-F238E27FC236}">
                <a16:creationId xmlns:a16="http://schemas.microsoft.com/office/drawing/2014/main" id="{7051CB77-0F8C-4164-8B53-04024921DC88}"/>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3200400" y="2362200"/>
            <a:ext cx="685800" cy="685800"/>
          </a:xfrm>
          <a:prstGeom prst="rect">
            <a:avLst/>
          </a:prstGeom>
        </p:spPr>
      </p:pic>
      <p:pic>
        <p:nvPicPr>
          <p:cNvPr id="24" name="Gráfico 23">
            <a:extLst>
              <a:ext uri="{FF2B5EF4-FFF2-40B4-BE49-F238E27FC236}">
                <a16:creationId xmlns:a16="http://schemas.microsoft.com/office/drawing/2014/main" id="{328F524E-6467-41BC-B9EE-F36AF7D0FB93}"/>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3200400" y="3657600"/>
            <a:ext cx="685800" cy="685800"/>
          </a:xfrm>
          <a:prstGeom prst="rect">
            <a:avLst/>
          </a:prstGeom>
        </p:spPr>
      </p:pic>
      <p:pic>
        <p:nvPicPr>
          <p:cNvPr id="26" name="Gráfico 25">
            <a:extLst>
              <a:ext uri="{FF2B5EF4-FFF2-40B4-BE49-F238E27FC236}">
                <a16:creationId xmlns:a16="http://schemas.microsoft.com/office/drawing/2014/main" id="{6C9C7793-2C42-4ADB-8153-7CCCB78B9034}"/>
              </a:ext>
            </a:extLst>
          </p:cNvPr>
          <p:cNvPicPr>
            <a:picLocks noChangeAspect="1"/>
          </p:cNvPicPr>
          <p:nvPr/>
        </p:nvPicPr>
        <p:blipFill>
          <a:blip r:embed="rId16" cstate="print">
            <a:extLst>
              <a:ext uri="{96DAC541-7B7A-43D3-8B79-37D633B846F1}">
                <asvg:svgBlip xmlns:asvg="http://schemas.microsoft.com/office/drawing/2016/SVG/main" r:embed="rId17"/>
              </a:ext>
            </a:extLst>
          </a:blip>
          <a:stretch>
            <a:fillRect/>
          </a:stretch>
        </p:blipFill>
        <p:spPr>
          <a:xfrm>
            <a:off x="3280179" y="5105400"/>
            <a:ext cx="606021" cy="604837"/>
          </a:xfrm>
          <a:prstGeom prst="rect">
            <a:avLst/>
          </a:prstGeom>
        </p:spPr>
      </p:pic>
    </p:spTree>
    <p:extLst>
      <p:ext uri="{BB962C8B-B14F-4D97-AF65-F5344CB8AC3E}">
        <p14:creationId xmlns:p14="http://schemas.microsoft.com/office/powerpoint/2010/main" val="190892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685800" y="381000"/>
            <a:ext cx="7467600" cy="646331"/>
          </a:xfrm>
          <a:prstGeom prst="rect">
            <a:avLst/>
          </a:prstGeom>
          <a:noFill/>
        </p:spPr>
        <p:txBody>
          <a:bodyPr wrap="square" rtlCol="0">
            <a:spAutoFit/>
          </a:bodyPr>
          <a:lstStyle/>
          <a:p>
            <a:pPr>
              <a:lnSpc>
                <a:spcPct val="90000"/>
              </a:lnSpc>
              <a:spcBef>
                <a:spcPct val="0"/>
              </a:spcBef>
              <a:buClr>
                <a:srgbClr val="F5A939"/>
              </a:buClr>
              <a:buSzPts val="3200"/>
            </a:pPr>
            <a:r>
              <a:rPr lang="es-AR" sz="4000" b="1" dirty="0">
                <a:solidFill>
                  <a:srgbClr val="F7AA27"/>
                </a:solidFill>
                <a:latin typeface="+mj-lt"/>
                <a:ea typeface="+mj-ea"/>
                <a:cs typeface="+mj-cs"/>
              </a:rPr>
              <a:t>Pongámonos en movimiento</a:t>
            </a:r>
            <a:endParaRPr lang="es-ES" sz="4000" b="1" dirty="0">
              <a:solidFill>
                <a:srgbClr val="F7AA27"/>
              </a:solidFill>
              <a:latin typeface="+mj-lt"/>
              <a:ea typeface="+mj-ea"/>
              <a:cs typeface="+mj-cs"/>
            </a:endParaRPr>
          </a:p>
        </p:txBody>
      </p:sp>
      <p:sp>
        <p:nvSpPr>
          <p:cNvPr id="3" name="2 CuadroTexto"/>
          <p:cNvSpPr txBox="1"/>
          <p:nvPr/>
        </p:nvSpPr>
        <p:spPr>
          <a:xfrm>
            <a:off x="762000" y="1219200"/>
            <a:ext cx="10287000" cy="2092881"/>
          </a:xfrm>
          <a:prstGeom prst="rect">
            <a:avLst/>
          </a:prstGeom>
          <a:noFill/>
        </p:spPr>
        <p:txBody>
          <a:bodyPr wrap="square" rtlCol="0">
            <a:spAutoFit/>
          </a:bodyPr>
          <a:lstStyle/>
          <a:p>
            <a:pPr>
              <a:spcBef>
                <a:spcPts val="560"/>
              </a:spcBef>
              <a:buClr>
                <a:srgbClr val="595959"/>
              </a:buClr>
              <a:buSzPts val="2800"/>
            </a:pPr>
            <a:r>
              <a:rPr lang="es-AR" sz="2000" b="1" dirty="0">
                <a:solidFill>
                  <a:srgbClr val="414667"/>
                </a:solidFill>
                <a:sym typeface="Arial"/>
              </a:rPr>
              <a:t>Situación 1: Juan trabaja en tu heladería desde hace 3 años, siempre se caracterizó por ser un colaborador responsable y muy eficiente, sin embargo en el ultimo mes ha faltado de manera recurrente. Los días que se presento a trabajar llegó con una demora de 40 minutos.</a:t>
            </a:r>
          </a:p>
          <a:p>
            <a:pPr>
              <a:spcBef>
                <a:spcPts val="560"/>
              </a:spcBef>
              <a:buClr>
                <a:srgbClr val="595959"/>
              </a:buClr>
              <a:buSzPts val="2800"/>
            </a:pPr>
            <a:r>
              <a:rPr lang="es-AR" sz="2000" b="1" dirty="0">
                <a:solidFill>
                  <a:srgbClr val="414667"/>
                </a:solidFill>
                <a:sym typeface="Arial"/>
              </a:rPr>
              <a:t>Tenes que hablar con Juan para darle feedback sobre esta situación. Estas muy molesto, muy enojado por este cambio y falta de compromiso con su trabajo.</a:t>
            </a:r>
          </a:p>
          <a:p>
            <a:pPr>
              <a:spcBef>
                <a:spcPts val="560"/>
              </a:spcBef>
              <a:buClr>
                <a:srgbClr val="595959"/>
              </a:buClr>
              <a:buSzPts val="2800"/>
            </a:pPr>
            <a:endParaRPr lang="es-ES" sz="2000" b="1" dirty="0">
              <a:solidFill>
                <a:srgbClr val="414667"/>
              </a:solidFill>
              <a:sym typeface="Arial"/>
            </a:endParaRPr>
          </a:p>
        </p:txBody>
      </p:sp>
      <p:sp>
        <p:nvSpPr>
          <p:cNvPr id="4" name="3 Rectángulo"/>
          <p:cNvSpPr/>
          <p:nvPr/>
        </p:nvSpPr>
        <p:spPr>
          <a:xfrm>
            <a:off x="685800" y="3048000"/>
            <a:ext cx="10591800" cy="2400657"/>
          </a:xfrm>
          <a:prstGeom prst="rect">
            <a:avLst/>
          </a:prstGeom>
        </p:spPr>
        <p:txBody>
          <a:bodyPr wrap="square">
            <a:spAutoFit/>
          </a:bodyPr>
          <a:lstStyle/>
          <a:p>
            <a:pPr>
              <a:spcBef>
                <a:spcPts val="560"/>
              </a:spcBef>
              <a:buClr>
                <a:srgbClr val="595959"/>
              </a:buClr>
              <a:buSzPts val="2800"/>
            </a:pPr>
            <a:r>
              <a:rPr lang="es-AR" sz="2000" b="1" dirty="0">
                <a:solidFill>
                  <a:srgbClr val="414667"/>
                </a:solidFill>
                <a:sym typeface="Arial"/>
              </a:rPr>
              <a:t>Situación 2: Alberto lleva 6 meses trabajando en la heladería en el área de fabricación. Su incorporación fue muy positiva ya que es muy buen compañero y muy predispuesto. Sin embargo notamos que no sigue las instrucciones de las recetas e improvisa haciendo que los sabores de nuestros helados se vean altamente alterados.</a:t>
            </a:r>
          </a:p>
          <a:p>
            <a:pPr>
              <a:spcBef>
                <a:spcPts val="560"/>
              </a:spcBef>
              <a:buClr>
                <a:srgbClr val="595959"/>
              </a:buClr>
              <a:buSzPts val="2800"/>
            </a:pPr>
            <a:r>
              <a:rPr lang="es-AR" sz="2000" b="1" dirty="0">
                <a:solidFill>
                  <a:srgbClr val="414667"/>
                </a:solidFill>
                <a:sym typeface="Arial"/>
              </a:rPr>
              <a:t>Los clientes preguntan por qué algunos gustos están distintos aclarando que les gustaba mas el sabor tradicional.</a:t>
            </a:r>
          </a:p>
          <a:p>
            <a:pPr>
              <a:spcBef>
                <a:spcPts val="560"/>
              </a:spcBef>
              <a:buClr>
                <a:srgbClr val="595959"/>
              </a:buClr>
              <a:buSzPts val="2800"/>
            </a:pPr>
            <a:r>
              <a:rPr lang="es-AR" sz="2000" b="1" dirty="0">
                <a:solidFill>
                  <a:srgbClr val="414667"/>
                </a:solidFill>
                <a:sym typeface="Arial"/>
              </a:rPr>
              <a:t>Tenes que hablar con Alberto para darle feedback sobre esta situación.</a:t>
            </a:r>
            <a:endParaRPr lang="es-ES" sz="2000" b="1" dirty="0">
              <a:solidFill>
                <a:srgbClr val="414667"/>
              </a:solidFill>
              <a:sym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155E2F27-16CB-471E-B9B5-DF918913B200}"/>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667000" y="1447800"/>
            <a:ext cx="762000" cy="762000"/>
          </a:xfrm>
          <a:prstGeom prst="rect">
            <a:avLst/>
          </a:prstGeom>
        </p:spPr>
      </p:pic>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N° 6</a:t>
            </a:r>
            <a:endParaRPr lang="es-AR" sz="3500" dirty="0">
              <a:solidFill>
                <a:schemeClr val="bg1"/>
              </a:solidFill>
            </a:endParaRP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CuadroTexto 7">
            <a:extLst>
              <a:ext uri="{FF2B5EF4-FFF2-40B4-BE49-F238E27FC236}">
                <a16:creationId xmlns:a16="http://schemas.microsoft.com/office/drawing/2014/main" id="{F1535C9C-9EA2-4BFD-9386-9AFF15ABBD16}"/>
              </a:ext>
            </a:extLst>
          </p:cNvPr>
          <p:cNvSpPr txBox="1"/>
          <p:nvPr/>
        </p:nvSpPr>
        <p:spPr>
          <a:xfrm>
            <a:off x="1447800" y="3048000"/>
            <a:ext cx="4876800" cy="830997"/>
          </a:xfrm>
          <a:prstGeom prst="rect">
            <a:avLst/>
          </a:prstGeom>
          <a:noFill/>
        </p:spPr>
        <p:txBody>
          <a:bodyPr wrap="square" rtlCol="0">
            <a:spAutoFit/>
          </a:bodyPr>
          <a:lstStyle/>
          <a:p>
            <a:pPr marR="0" lvl="0">
              <a:spcBef>
                <a:spcPts val="560"/>
              </a:spcBef>
              <a:spcAft>
                <a:spcPts val="0"/>
              </a:spcAft>
              <a:buClr>
                <a:srgbClr val="595959"/>
              </a:buClr>
              <a:buSzPts val="2800"/>
            </a:pPr>
            <a:r>
              <a:rPr lang="es-ES" sz="2400" b="1" dirty="0">
                <a:solidFill>
                  <a:srgbClr val="414667"/>
                </a:solidFill>
                <a:sym typeface="Arial"/>
              </a:rPr>
              <a:t>Dejar de lado del prejuicio que todas las capacitaciones son costosas</a:t>
            </a:r>
            <a:endParaRPr lang="es-ES" sz="2400" b="1" dirty="0">
              <a:solidFill>
                <a:srgbClr val="414667"/>
              </a:solidFill>
            </a:endParaRPr>
          </a:p>
        </p:txBody>
      </p:sp>
      <p:sp>
        <p:nvSpPr>
          <p:cNvPr id="9" name="CuadroTexto 8">
            <a:extLst>
              <a:ext uri="{FF2B5EF4-FFF2-40B4-BE49-F238E27FC236}">
                <a16:creationId xmlns:a16="http://schemas.microsoft.com/office/drawing/2014/main" id="{45B855E0-119C-45E0-9552-15BC3E6B1140}"/>
              </a:ext>
            </a:extLst>
          </p:cNvPr>
          <p:cNvSpPr txBox="1"/>
          <p:nvPr/>
        </p:nvSpPr>
        <p:spPr>
          <a:xfrm>
            <a:off x="7391400" y="3048000"/>
            <a:ext cx="3124200" cy="830997"/>
          </a:xfrm>
          <a:prstGeom prst="rect">
            <a:avLst/>
          </a:prstGeom>
          <a:noFill/>
        </p:spPr>
        <p:txBody>
          <a:bodyPr wrap="square" rtlCol="0">
            <a:spAutoFit/>
          </a:bodyPr>
          <a:lstStyle/>
          <a:p>
            <a:pPr marR="0" lvl="0">
              <a:spcBef>
                <a:spcPts val="560"/>
              </a:spcBef>
              <a:spcAft>
                <a:spcPts val="0"/>
              </a:spcAft>
              <a:buClr>
                <a:srgbClr val="595959"/>
              </a:buClr>
              <a:buSzPts val="2800"/>
            </a:pPr>
            <a:r>
              <a:rPr lang="es-AR" sz="2400" b="1" dirty="0">
                <a:solidFill>
                  <a:srgbClr val="414667"/>
                </a:solidFill>
                <a:sym typeface="Arial"/>
              </a:rPr>
              <a:t>Aprovechar la experiencia interna</a:t>
            </a:r>
            <a:endParaRPr lang="es-AR" sz="2400" b="1" dirty="0">
              <a:solidFill>
                <a:srgbClr val="414667"/>
              </a:solidFill>
            </a:endParaRPr>
          </a:p>
        </p:txBody>
      </p:sp>
      <p:sp>
        <p:nvSpPr>
          <p:cNvPr id="10" name="CuadroTexto 9">
            <a:extLst>
              <a:ext uri="{FF2B5EF4-FFF2-40B4-BE49-F238E27FC236}">
                <a16:creationId xmlns:a16="http://schemas.microsoft.com/office/drawing/2014/main" id="{9F4AAC75-F98E-48F3-9178-5C791FF38C3F}"/>
              </a:ext>
            </a:extLst>
          </p:cNvPr>
          <p:cNvSpPr txBox="1"/>
          <p:nvPr/>
        </p:nvSpPr>
        <p:spPr>
          <a:xfrm>
            <a:off x="1447800" y="4343400"/>
            <a:ext cx="5257800" cy="830997"/>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sym typeface="Arial"/>
              </a:rPr>
              <a:t>Investigar sobre capacitaciones subsidiadas para pymes, Instagram, etc.</a:t>
            </a:r>
          </a:p>
        </p:txBody>
      </p:sp>
      <p:sp>
        <p:nvSpPr>
          <p:cNvPr id="11" name="CuadroTexto 10">
            <a:extLst>
              <a:ext uri="{FF2B5EF4-FFF2-40B4-BE49-F238E27FC236}">
                <a16:creationId xmlns:a16="http://schemas.microsoft.com/office/drawing/2014/main" id="{74B53183-D6BB-4CB9-B87C-6376B1123141}"/>
              </a:ext>
            </a:extLst>
          </p:cNvPr>
          <p:cNvSpPr txBox="1"/>
          <p:nvPr/>
        </p:nvSpPr>
        <p:spPr>
          <a:xfrm>
            <a:off x="7391400" y="4114800"/>
            <a:ext cx="4191000" cy="1200329"/>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Identificar las necesidades puntuales de cada colaborador en el momento justo.</a:t>
            </a:r>
            <a:endParaRPr lang="es-AR" sz="2400" b="1" dirty="0">
              <a:solidFill>
                <a:srgbClr val="414667"/>
              </a:solidFill>
            </a:endParaRP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38200" y="3276600"/>
            <a:ext cx="557938" cy="490375"/>
          </a:xfrm>
          <a:prstGeom prst="rect">
            <a:avLst/>
          </a:prstGeom>
        </p:spPr>
      </p:pic>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781800" y="3276600"/>
            <a:ext cx="557938" cy="490375"/>
          </a:xfrm>
          <a:prstGeom prst="rect">
            <a:avLst/>
          </a:prstGeom>
        </p:spPr>
      </p:pic>
      <p:pic>
        <p:nvPicPr>
          <p:cNvPr id="16" name="Gráfico 15">
            <a:extLst>
              <a:ext uri="{FF2B5EF4-FFF2-40B4-BE49-F238E27FC236}">
                <a16:creationId xmlns:a16="http://schemas.microsoft.com/office/drawing/2014/main" id="{D54248E1-59F4-4713-8477-41F968D02D5A}"/>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838200" y="4495800"/>
            <a:ext cx="557938" cy="490375"/>
          </a:xfrm>
          <a:prstGeom prst="rect">
            <a:avLst/>
          </a:prstGeom>
        </p:spPr>
      </p:pic>
      <p:pic>
        <p:nvPicPr>
          <p:cNvPr id="17" name="Gráfico 16">
            <a:extLst>
              <a:ext uri="{FF2B5EF4-FFF2-40B4-BE49-F238E27FC236}">
                <a16:creationId xmlns:a16="http://schemas.microsoft.com/office/drawing/2014/main" id="{6E79E1C9-C88C-43A8-9EC4-DCA8EE844442}"/>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781800" y="4495800"/>
            <a:ext cx="557938" cy="490375"/>
          </a:xfrm>
          <a:prstGeom prst="rect">
            <a:avLst/>
          </a:prstGeom>
        </p:spPr>
      </p:pic>
      <p:sp>
        <p:nvSpPr>
          <p:cNvPr id="18" name="Google Shape;228;p6">
            <a:extLst>
              <a:ext uri="{FF2B5EF4-FFF2-40B4-BE49-F238E27FC236}">
                <a16:creationId xmlns:a16="http://schemas.microsoft.com/office/drawing/2014/main" id="{2DE4B0A2-44F6-4AE4-B475-0F55A66C5A48}"/>
              </a:ext>
            </a:extLst>
          </p:cNvPr>
          <p:cNvSpPr txBox="1">
            <a:spLocks/>
          </p:cNvSpPr>
          <p:nvPr/>
        </p:nvSpPr>
        <p:spPr>
          <a:xfrm>
            <a:off x="3581400" y="1219200"/>
            <a:ext cx="798806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Promover la capacitación y </a:t>
            </a:r>
          </a:p>
          <a:p>
            <a:pPr>
              <a:buClr>
                <a:srgbClr val="F5A939"/>
              </a:buClr>
              <a:buSzPts val="3200"/>
            </a:pPr>
            <a:r>
              <a:rPr lang="es-AR" sz="4000" b="1" dirty="0">
                <a:solidFill>
                  <a:srgbClr val="F7AA27"/>
                </a:solidFill>
              </a:rPr>
              <a:t>el desarrollo del equipo</a:t>
            </a:r>
            <a:endParaRPr lang="es-ES" sz="4000" b="1" dirty="0">
              <a:solidFill>
                <a:srgbClr val="F7AA27"/>
              </a:solidFill>
            </a:endParaRPr>
          </a:p>
        </p:txBody>
      </p:sp>
    </p:spTree>
    <p:extLst>
      <p:ext uri="{BB962C8B-B14F-4D97-AF65-F5344CB8AC3E}">
        <p14:creationId xmlns:p14="http://schemas.microsoft.com/office/powerpoint/2010/main" val="257255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heckerboard(across)">
                                      <p:cBhvr>
                                        <p:cTn id="18" dur="500"/>
                                        <p:tgtEl>
                                          <p:spTgt spid="1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500"/>
                                        <p:tgtEl>
                                          <p:spTgt spid="14"/>
                                        </p:tgtEl>
                                      </p:cBhvr>
                                    </p:animEffect>
                                  </p:childTnLst>
                                </p:cTn>
                              </p:par>
                              <p:par>
                                <p:cTn id="25" presetID="5" presetClass="entr" presetSubtype="1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heckerboard(across)">
                                      <p:cBhvr>
                                        <p:cTn id="27" dur="500"/>
                                        <p:tgtEl>
                                          <p:spTgt spid="15"/>
                                        </p:tgtEl>
                                      </p:cBhvr>
                                    </p:animEffect>
                                  </p:childTnLst>
                                </p:cTn>
                              </p:par>
                              <p:par>
                                <p:cTn id="28" presetID="5" presetClass="entr" presetSubtype="1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par>
                                <p:cTn id="31" presetID="5"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heckerboard(across)">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3C9B08B1-F5E7-473C-8FDC-06F2BA3D90A8}"/>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667000" y="1371600"/>
            <a:ext cx="838200" cy="838200"/>
          </a:xfrm>
          <a:prstGeom prst="rect">
            <a:avLst/>
          </a:prstGeom>
        </p:spPr>
      </p:pic>
      <p:sp>
        <p:nvSpPr>
          <p:cNvPr id="6" name="Rectángulo: esquinas redondeadas 5">
            <a:extLst>
              <a:ext uri="{FF2B5EF4-FFF2-40B4-BE49-F238E27FC236}">
                <a16:creationId xmlns:a16="http://schemas.microsoft.com/office/drawing/2014/main" id="{1DF63A95-4489-4F96-B339-87630B1FD983}"/>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7</a:t>
            </a:r>
            <a:endParaRPr lang="es-AR" sz="3500" dirty="0">
              <a:solidFill>
                <a:schemeClr val="bg1"/>
              </a:solidFill>
            </a:endParaRPr>
          </a:p>
        </p:txBody>
      </p:sp>
      <p:grpSp>
        <p:nvGrpSpPr>
          <p:cNvPr id="3" name="Grupo 2">
            <a:extLst>
              <a:ext uri="{FF2B5EF4-FFF2-40B4-BE49-F238E27FC236}">
                <a16:creationId xmlns:a16="http://schemas.microsoft.com/office/drawing/2014/main" id="{301C7E47-70AE-485B-947B-70A41A29F206}"/>
              </a:ext>
            </a:extLst>
          </p:cNvPr>
          <p:cNvGrpSpPr/>
          <p:nvPr/>
        </p:nvGrpSpPr>
        <p:grpSpPr>
          <a:xfrm>
            <a:off x="0" y="0"/>
            <a:ext cx="2761861" cy="929472"/>
            <a:chOff x="0" y="0"/>
            <a:chExt cx="2761861" cy="929472"/>
          </a:xfrm>
        </p:grpSpPr>
        <p:pic>
          <p:nvPicPr>
            <p:cNvPr id="4" name="Gráfico 3">
              <a:extLst>
                <a:ext uri="{FF2B5EF4-FFF2-40B4-BE49-F238E27FC236}">
                  <a16:creationId xmlns:a16="http://schemas.microsoft.com/office/drawing/2014/main" id="{6D29291C-0A24-42D7-A54A-69D5DB454F16}"/>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5" name="Picture 15">
              <a:extLst>
                <a:ext uri="{FF2B5EF4-FFF2-40B4-BE49-F238E27FC236}">
                  <a16:creationId xmlns:a16="http://schemas.microsoft.com/office/drawing/2014/main" id="{9B1E4637-6389-4066-A22A-C83DD1BE00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Google Shape;228;p6">
            <a:extLst>
              <a:ext uri="{FF2B5EF4-FFF2-40B4-BE49-F238E27FC236}">
                <a16:creationId xmlns:a16="http://schemas.microsoft.com/office/drawing/2014/main" id="{EF7E6DCD-83BB-4C39-B02F-28A32C44A07A}"/>
              </a:ext>
            </a:extLst>
          </p:cNvPr>
          <p:cNvSpPr txBox="1">
            <a:spLocks/>
          </p:cNvSpPr>
          <p:nvPr/>
        </p:nvSpPr>
        <p:spPr>
          <a:xfrm>
            <a:off x="3581400" y="1219200"/>
            <a:ext cx="55626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Ofrecer beneficios y </a:t>
            </a:r>
          </a:p>
          <a:p>
            <a:pPr>
              <a:buClr>
                <a:srgbClr val="F5A939"/>
              </a:buClr>
              <a:buSzPts val="3200"/>
            </a:pPr>
            <a:r>
              <a:rPr lang="es-AR" sz="4000" b="1" dirty="0">
                <a:solidFill>
                  <a:srgbClr val="F7AA27"/>
                </a:solidFill>
              </a:rPr>
              <a:t>alimentar la motivación</a:t>
            </a:r>
            <a:endParaRPr lang="es-ES" sz="4000" b="1" dirty="0">
              <a:solidFill>
                <a:srgbClr val="F7AA27"/>
              </a:solidFill>
            </a:endParaRPr>
          </a:p>
        </p:txBody>
      </p:sp>
      <p:grpSp>
        <p:nvGrpSpPr>
          <p:cNvPr id="13" name="Grupo 12">
            <a:extLst>
              <a:ext uri="{FF2B5EF4-FFF2-40B4-BE49-F238E27FC236}">
                <a16:creationId xmlns:a16="http://schemas.microsoft.com/office/drawing/2014/main" id="{37659384-1472-4BA9-AB22-FC36E21B2E1F}"/>
              </a:ext>
            </a:extLst>
          </p:cNvPr>
          <p:cNvGrpSpPr/>
          <p:nvPr/>
        </p:nvGrpSpPr>
        <p:grpSpPr>
          <a:xfrm>
            <a:off x="685800" y="2819400"/>
            <a:ext cx="3733800" cy="492443"/>
            <a:chOff x="1371600" y="2971800"/>
            <a:chExt cx="3733800" cy="492443"/>
          </a:xfrm>
        </p:grpSpPr>
        <p:sp>
          <p:nvSpPr>
            <p:cNvPr id="11" name="CuadroTexto 10">
              <a:extLst>
                <a:ext uri="{FF2B5EF4-FFF2-40B4-BE49-F238E27FC236}">
                  <a16:creationId xmlns:a16="http://schemas.microsoft.com/office/drawing/2014/main" id="{9EEFA088-468C-4163-8366-DD1D68B4AB05}"/>
                </a:ext>
              </a:extLst>
            </p:cNvPr>
            <p:cNvSpPr txBox="1"/>
            <p:nvPr/>
          </p:nvSpPr>
          <p:spPr>
            <a:xfrm>
              <a:off x="1981200" y="2971800"/>
              <a:ext cx="3124200" cy="492443"/>
            </a:xfrm>
            <a:prstGeom prst="rect">
              <a:avLst/>
            </a:prstGeom>
            <a:noFill/>
          </p:spPr>
          <p:txBody>
            <a:bodyPr wrap="square" rtlCol="0">
              <a:spAutoFit/>
            </a:bodyPr>
            <a:lstStyle/>
            <a:p>
              <a:pPr marR="0" lvl="0">
                <a:spcBef>
                  <a:spcPts val="560"/>
                </a:spcBef>
                <a:spcAft>
                  <a:spcPts val="0"/>
                </a:spcAft>
                <a:buClr>
                  <a:srgbClr val="595959"/>
                </a:buClr>
                <a:buSzPts val="2800"/>
              </a:pPr>
              <a:r>
                <a:rPr lang="es-ES" sz="2600" b="1" dirty="0">
                  <a:solidFill>
                    <a:srgbClr val="414667"/>
                  </a:solidFill>
                  <a:sym typeface="Arial"/>
                </a:rPr>
                <a:t>NO todo es el salario</a:t>
              </a:r>
              <a:endParaRPr lang="es-ES" sz="2600" b="1" dirty="0">
                <a:solidFill>
                  <a:srgbClr val="414667"/>
                </a:solidFill>
              </a:endParaRPr>
            </a:p>
          </p:txBody>
        </p:sp>
        <p:pic>
          <p:nvPicPr>
            <p:cNvPr id="12" name="Gráfico 11">
              <a:extLst>
                <a:ext uri="{FF2B5EF4-FFF2-40B4-BE49-F238E27FC236}">
                  <a16:creationId xmlns:a16="http://schemas.microsoft.com/office/drawing/2014/main" id="{51F55608-5393-4281-895C-5DE28919CCFC}"/>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grpSp>
        <p:nvGrpSpPr>
          <p:cNvPr id="14" name="Grupo 13">
            <a:extLst>
              <a:ext uri="{FF2B5EF4-FFF2-40B4-BE49-F238E27FC236}">
                <a16:creationId xmlns:a16="http://schemas.microsoft.com/office/drawing/2014/main" id="{BF8C6242-625C-40AD-95BE-78FD309B8181}"/>
              </a:ext>
            </a:extLst>
          </p:cNvPr>
          <p:cNvGrpSpPr/>
          <p:nvPr/>
        </p:nvGrpSpPr>
        <p:grpSpPr>
          <a:xfrm>
            <a:off x="4648200" y="2819400"/>
            <a:ext cx="3733800" cy="492443"/>
            <a:chOff x="1371600" y="2971800"/>
            <a:chExt cx="3733800" cy="492443"/>
          </a:xfrm>
        </p:grpSpPr>
        <p:sp>
          <p:nvSpPr>
            <p:cNvPr id="15" name="CuadroTexto 14">
              <a:extLst>
                <a:ext uri="{FF2B5EF4-FFF2-40B4-BE49-F238E27FC236}">
                  <a16:creationId xmlns:a16="http://schemas.microsoft.com/office/drawing/2014/main" id="{6735DC28-2D29-4ED6-92EF-BBEF784A3FB3}"/>
                </a:ext>
              </a:extLst>
            </p:cNvPr>
            <p:cNvSpPr txBox="1"/>
            <p:nvPr/>
          </p:nvSpPr>
          <p:spPr>
            <a:xfrm>
              <a:off x="1981200" y="2971800"/>
              <a:ext cx="3124200" cy="492443"/>
            </a:xfrm>
            <a:prstGeom prst="rect">
              <a:avLst/>
            </a:prstGeom>
            <a:noFill/>
          </p:spPr>
          <p:txBody>
            <a:bodyPr wrap="square" rtlCol="0">
              <a:spAutoFit/>
            </a:bodyPr>
            <a:lstStyle/>
            <a:p>
              <a:pPr marR="0" lvl="0">
                <a:spcBef>
                  <a:spcPts val="560"/>
                </a:spcBef>
                <a:spcAft>
                  <a:spcPts val="0"/>
                </a:spcAft>
                <a:buClr>
                  <a:srgbClr val="595959"/>
                </a:buClr>
                <a:buSzPts val="2800"/>
              </a:pPr>
              <a:r>
                <a:rPr lang="es-ES" sz="2600" b="1" dirty="0">
                  <a:solidFill>
                    <a:srgbClr val="414667"/>
                  </a:solidFill>
                  <a:sym typeface="Arial"/>
                </a:rPr>
                <a:t>Reconocimiento</a:t>
              </a:r>
              <a:endParaRPr lang="es-ES" sz="2600" b="1" dirty="0">
                <a:solidFill>
                  <a:srgbClr val="414667"/>
                </a:solidFill>
              </a:endParaRPr>
            </a:p>
          </p:txBody>
        </p:sp>
        <p:pic>
          <p:nvPicPr>
            <p:cNvPr id="16" name="Gráfico 15">
              <a:extLst>
                <a:ext uri="{FF2B5EF4-FFF2-40B4-BE49-F238E27FC236}">
                  <a16:creationId xmlns:a16="http://schemas.microsoft.com/office/drawing/2014/main" id="{C1779FAE-068D-4E28-8CAB-BEC610CD700C}"/>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grpSp>
        <p:nvGrpSpPr>
          <p:cNvPr id="17" name="Grupo 16">
            <a:extLst>
              <a:ext uri="{FF2B5EF4-FFF2-40B4-BE49-F238E27FC236}">
                <a16:creationId xmlns:a16="http://schemas.microsoft.com/office/drawing/2014/main" id="{03407BD0-A3F1-4AEF-83A8-F8AAC2F3AC76}"/>
              </a:ext>
            </a:extLst>
          </p:cNvPr>
          <p:cNvGrpSpPr/>
          <p:nvPr/>
        </p:nvGrpSpPr>
        <p:grpSpPr>
          <a:xfrm>
            <a:off x="7772400" y="2819400"/>
            <a:ext cx="3733800" cy="492443"/>
            <a:chOff x="1371600" y="2971800"/>
            <a:chExt cx="3733800" cy="492443"/>
          </a:xfrm>
        </p:grpSpPr>
        <p:sp>
          <p:nvSpPr>
            <p:cNvPr id="18" name="CuadroTexto 17">
              <a:extLst>
                <a:ext uri="{FF2B5EF4-FFF2-40B4-BE49-F238E27FC236}">
                  <a16:creationId xmlns:a16="http://schemas.microsoft.com/office/drawing/2014/main" id="{264A5C37-A799-4E7F-9155-F3D32C41A530}"/>
                </a:ext>
              </a:extLst>
            </p:cNvPr>
            <p:cNvSpPr txBox="1"/>
            <p:nvPr/>
          </p:nvSpPr>
          <p:spPr>
            <a:xfrm>
              <a:off x="1981200" y="2971800"/>
              <a:ext cx="3124200" cy="492443"/>
            </a:xfrm>
            <a:prstGeom prst="rect">
              <a:avLst/>
            </a:prstGeom>
            <a:noFill/>
          </p:spPr>
          <p:txBody>
            <a:bodyPr wrap="square" rtlCol="0">
              <a:spAutoFit/>
            </a:bodyPr>
            <a:lstStyle/>
            <a:p>
              <a:pPr marR="0" lvl="0">
                <a:spcBef>
                  <a:spcPts val="560"/>
                </a:spcBef>
                <a:spcAft>
                  <a:spcPts val="0"/>
                </a:spcAft>
                <a:buClr>
                  <a:srgbClr val="595959"/>
                </a:buClr>
                <a:buSzPts val="2800"/>
              </a:pPr>
              <a:r>
                <a:rPr lang="es-ES" sz="2600" b="1" dirty="0">
                  <a:solidFill>
                    <a:srgbClr val="414667"/>
                  </a:solidFill>
                  <a:sym typeface="Arial"/>
                </a:rPr>
                <a:t>Flexibilidad laboral</a:t>
              </a:r>
              <a:endParaRPr lang="es-ES" sz="2600" b="1" dirty="0">
                <a:solidFill>
                  <a:srgbClr val="414667"/>
                </a:solidFill>
              </a:endParaRPr>
            </a:p>
          </p:txBody>
        </p:sp>
        <p:pic>
          <p:nvPicPr>
            <p:cNvPr id="19" name="Gráfico 18">
              <a:extLst>
                <a:ext uri="{FF2B5EF4-FFF2-40B4-BE49-F238E27FC236}">
                  <a16:creationId xmlns:a16="http://schemas.microsoft.com/office/drawing/2014/main" id="{FC4464F8-6CD9-44C3-AEC0-724508A2FCF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grpSp>
        <p:nvGrpSpPr>
          <p:cNvPr id="21" name="Grupo 20">
            <a:extLst>
              <a:ext uri="{FF2B5EF4-FFF2-40B4-BE49-F238E27FC236}">
                <a16:creationId xmlns:a16="http://schemas.microsoft.com/office/drawing/2014/main" id="{548B3845-8AC2-464F-B887-68DB522150B5}"/>
              </a:ext>
            </a:extLst>
          </p:cNvPr>
          <p:cNvGrpSpPr/>
          <p:nvPr/>
        </p:nvGrpSpPr>
        <p:grpSpPr>
          <a:xfrm>
            <a:off x="685800" y="3886200"/>
            <a:ext cx="3733800" cy="492443"/>
            <a:chOff x="1371600" y="2971800"/>
            <a:chExt cx="3733800" cy="492443"/>
          </a:xfrm>
        </p:grpSpPr>
        <p:sp>
          <p:nvSpPr>
            <p:cNvPr id="22" name="CuadroTexto 21">
              <a:extLst>
                <a:ext uri="{FF2B5EF4-FFF2-40B4-BE49-F238E27FC236}">
                  <a16:creationId xmlns:a16="http://schemas.microsoft.com/office/drawing/2014/main" id="{82B77B93-59C9-44F0-AB27-08652E577CDB}"/>
                </a:ext>
              </a:extLst>
            </p:cNvPr>
            <p:cNvSpPr txBox="1"/>
            <p:nvPr/>
          </p:nvSpPr>
          <p:spPr>
            <a:xfrm>
              <a:off x="1981200" y="2971800"/>
              <a:ext cx="3124200" cy="492443"/>
            </a:xfrm>
            <a:prstGeom prst="rect">
              <a:avLst/>
            </a:prstGeom>
            <a:noFill/>
          </p:spPr>
          <p:txBody>
            <a:bodyPr wrap="square" rtlCol="0">
              <a:spAutoFit/>
            </a:bodyPr>
            <a:lstStyle/>
            <a:p>
              <a:pPr marR="0" lvl="0">
                <a:spcBef>
                  <a:spcPts val="560"/>
                </a:spcBef>
                <a:spcAft>
                  <a:spcPts val="0"/>
                </a:spcAft>
                <a:buClr>
                  <a:srgbClr val="595959"/>
                </a:buClr>
                <a:buSzPts val="2800"/>
              </a:pPr>
              <a:r>
                <a:rPr lang="es-ES" sz="2600" b="1" dirty="0">
                  <a:solidFill>
                    <a:srgbClr val="414667"/>
                  </a:solidFill>
                  <a:sym typeface="Arial"/>
                </a:rPr>
                <a:t>Capacitaciones</a:t>
              </a:r>
              <a:endParaRPr lang="es-ES" sz="2600" b="1" dirty="0">
                <a:solidFill>
                  <a:srgbClr val="414667"/>
                </a:solidFill>
              </a:endParaRPr>
            </a:p>
          </p:txBody>
        </p:sp>
        <p:pic>
          <p:nvPicPr>
            <p:cNvPr id="23" name="Gráfico 22">
              <a:extLst>
                <a:ext uri="{FF2B5EF4-FFF2-40B4-BE49-F238E27FC236}">
                  <a16:creationId xmlns:a16="http://schemas.microsoft.com/office/drawing/2014/main" id="{E13E7895-1831-4DDD-AB69-DF2E315A4FD7}"/>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grpSp>
        <p:nvGrpSpPr>
          <p:cNvPr id="24" name="Grupo 23">
            <a:extLst>
              <a:ext uri="{FF2B5EF4-FFF2-40B4-BE49-F238E27FC236}">
                <a16:creationId xmlns:a16="http://schemas.microsoft.com/office/drawing/2014/main" id="{922CAB4A-6BEF-4683-B529-599F907AA3CA}"/>
              </a:ext>
            </a:extLst>
          </p:cNvPr>
          <p:cNvGrpSpPr/>
          <p:nvPr/>
        </p:nvGrpSpPr>
        <p:grpSpPr>
          <a:xfrm>
            <a:off x="4648200" y="3810000"/>
            <a:ext cx="3733800" cy="817403"/>
            <a:chOff x="1371600" y="2895600"/>
            <a:chExt cx="3733800" cy="817403"/>
          </a:xfrm>
        </p:grpSpPr>
        <p:sp>
          <p:nvSpPr>
            <p:cNvPr id="25" name="CuadroTexto 24">
              <a:extLst>
                <a:ext uri="{FF2B5EF4-FFF2-40B4-BE49-F238E27FC236}">
                  <a16:creationId xmlns:a16="http://schemas.microsoft.com/office/drawing/2014/main" id="{9B7D4993-FB04-4D08-A9F6-E6E33A452509}"/>
                </a:ext>
              </a:extLst>
            </p:cNvPr>
            <p:cNvSpPr txBox="1"/>
            <p:nvPr/>
          </p:nvSpPr>
          <p:spPr>
            <a:xfrm>
              <a:off x="1981200" y="2895600"/>
              <a:ext cx="3124200" cy="817403"/>
            </a:xfrm>
            <a:prstGeom prst="rect">
              <a:avLst/>
            </a:prstGeom>
            <a:noFill/>
          </p:spPr>
          <p:txBody>
            <a:bodyPr wrap="square" rtlCol="0">
              <a:spAutoFit/>
            </a:bodyPr>
            <a:lstStyle/>
            <a:p>
              <a:pPr marR="0" lvl="0">
                <a:lnSpc>
                  <a:spcPct val="80000"/>
                </a:lnSpc>
                <a:spcBef>
                  <a:spcPts val="560"/>
                </a:spcBef>
                <a:spcAft>
                  <a:spcPts val="0"/>
                </a:spcAft>
                <a:buClr>
                  <a:srgbClr val="595959"/>
                </a:buClr>
                <a:buSzPts val="2800"/>
              </a:pPr>
              <a:r>
                <a:rPr lang="es-ES" sz="2600" b="1" dirty="0">
                  <a:solidFill>
                    <a:srgbClr val="414667"/>
                  </a:solidFill>
                  <a:sym typeface="Arial"/>
                </a:rPr>
                <a:t>Participación en</a:t>
              </a:r>
            </a:p>
            <a:p>
              <a:pPr marR="0" lvl="0">
                <a:lnSpc>
                  <a:spcPct val="80000"/>
                </a:lnSpc>
                <a:spcBef>
                  <a:spcPts val="560"/>
                </a:spcBef>
                <a:spcAft>
                  <a:spcPts val="0"/>
                </a:spcAft>
                <a:buClr>
                  <a:srgbClr val="595959"/>
                </a:buClr>
                <a:buSzPts val="2800"/>
              </a:pPr>
              <a:r>
                <a:rPr lang="es-ES" sz="2600" b="1" dirty="0">
                  <a:solidFill>
                    <a:srgbClr val="414667"/>
                  </a:solidFill>
                  <a:sym typeface="Arial"/>
                </a:rPr>
                <a:t>las decisiones</a:t>
              </a:r>
              <a:endParaRPr lang="es-ES" sz="2600" b="1" dirty="0">
                <a:solidFill>
                  <a:srgbClr val="414667"/>
                </a:solidFill>
              </a:endParaRPr>
            </a:p>
          </p:txBody>
        </p:sp>
        <p:pic>
          <p:nvPicPr>
            <p:cNvPr id="26" name="Gráfico 25">
              <a:extLst>
                <a:ext uri="{FF2B5EF4-FFF2-40B4-BE49-F238E27FC236}">
                  <a16:creationId xmlns:a16="http://schemas.microsoft.com/office/drawing/2014/main" id="{BD657928-2AD2-4245-8415-13CCCE5DEF76}"/>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grpSp>
        <p:nvGrpSpPr>
          <p:cNvPr id="27" name="Grupo 26">
            <a:extLst>
              <a:ext uri="{FF2B5EF4-FFF2-40B4-BE49-F238E27FC236}">
                <a16:creationId xmlns:a16="http://schemas.microsoft.com/office/drawing/2014/main" id="{4F8A0BF6-EC6A-4E80-B6DC-9F513CFDEFBF}"/>
              </a:ext>
            </a:extLst>
          </p:cNvPr>
          <p:cNvGrpSpPr/>
          <p:nvPr/>
        </p:nvGrpSpPr>
        <p:grpSpPr>
          <a:xfrm>
            <a:off x="7772400" y="3886200"/>
            <a:ext cx="3733800" cy="492443"/>
            <a:chOff x="1371600" y="2971800"/>
            <a:chExt cx="3733800" cy="492443"/>
          </a:xfrm>
        </p:grpSpPr>
        <p:sp>
          <p:nvSpPr>
            <p:cNvPr id="28" name="CuadroTexto 27">
              <a:extLst>
                <a:ext uri="{FF2B5EF4-FFF2-40B4-BE49-F238E27FC236}">
                  <a16:creationId xmlns:a16="http://schemas.microsoft.com/office/drawing/2014/main" id="{81551A38-AB3A-433A-B18E-02ADEB2FB5D2}"/>
                </a:ext>
              </a:extLst>
            </p:cNvPr>
            <p:cNvSpPr txBox="1"/>
            <p:nvPr/>
          </p:nvSpPr>
          <p:spPr>
            <a:xfrm>
              <a:off x="1981200" y="2971800"/>
              <a:ext cx="3124200" cy="492443"/>
            </a:xfrm>
            <a:prstGeom prst="rect">
              <a:avLst/>
            </a:prstGeom>
            <a:noFill/>
          </p:spPr>
          <p:txBody>
            <a:bodyPr wrap="square" rtlCol="0">
              <a:spAutoFit/>
            </a:bodyPr>
            <a:lstStyle/>
            <a:p>
              <a:pPr marR="0" lvl="0">
                <a:spcBef>
                  <a:spcPts val="560"/>
                </a:spcBef>
                <a:spcAft>
                  <a:spcPts val="0"/>
                </a:spcAft>
                <a:buClr>
                  <a:srgbClr val="595959"/>
                </a:buClr>
                <a:buSzPts val="2800"/>
              </a:pPr>
              <a:r>
                <a:rPr lang="es-ES" sz="2600" b="1" dirty="0">
                  <a:solidFill>
                    <a:srgbClr val="414667"/>
                  </a:solidFill>
                  <a:sym typeface="Arial"/>
                </a:rPr>
                <a:t>Eventos corporativos</a:t>
              </a:r>
              <a:endParaRPr lang="es-ES" sz="2600" b="1" dirty="0">
                <a:solidFill>
                  <a:srgbClr val="414667"/>
                </a:solidFill>
              </a:endParaRPr>
            </a:p>
          </p:txBody>
        </p:sp>
        <p:pic>
          <p:nvPicPr>
            <p:cNvPr id="29" name="Gráfico 28">
              <a:extLst>
                <a:ext uri="{FF2B5EF4-FFF2-40B4-BE49-F238E27FC236}">
                  <a16:creationId xmlns:a16="http://schemas.microsoft.com/office/drawing/2014/main" id="{C093D8FC-F393-4996-9366-D5BB26A4E3D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371600" y="2971800"/>
              <a:ext cx="557938" cy="490375"/>
            </a:xfrm>
            <a:prstGeom prst="rect">
              <a:avLst/>
            </a:prstGeom>
          </p:spPr>
        </p:pic>
      </p:grpSp>
      <p:sp>
        <p:nvSpPr>
          <p:cNvPr id="31" name="Rectángulo: esquinas redondeadas 30">
            <a:extLst>
              <a:ext uri="{FF2B5EF4-FFF2-40B4-BE49-F238E27FC236}">
                <a16:creationId xmlns:a16="http://schemas.microsoft.com/office/drawing/2014/main" id="{AF9AD2CE-E4E8-4EC2-B28B-69FF701079D3}"/>
              </a:ext>
            </a:extLst>
          </p:cNvPr>
          <p:cNvSpPr/>
          <p:nvPr/>
        </p:nvSpPr>
        <p:spPr>
          <a:xfrm>
            <a:off x="3657600" y="4953000"/>
            <a:ext cx="5410200" cy="1371600"/>
          </a:xfrm>
          <a:prstGeom prst="roundRect">
            <a:avLst>
              <a:gd name="adj" fmla="val 50000"/>
            </a:avLst>
          </a:prstGeom>
          <a:noFill/>
          <a:ln w="34925">
            <a:solidFill>
              <a:srgbClr val="F7AA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10 Rectángulo">
            <a:extLst>
              <a:ext uri="{FF2B5EF4-FFF2-40B4-BE49-F238E27FC236}">
                <a16:creationId xmlns:a16="http://schemas.microsoft.com/office/drawing/2014/main" id="{9F1A8009-324C-4214-B5B7-DBB7CB536156}"/>
              </a:ext>
            </a:extLst>
          </p:cNvPr>
          <p:cNvSpPr/>
          <p:nvPr/>
        </p:nvSpPr>
        <p:spPr>
          <a:xfrm>
            <a:off x="3962400" y="4953000"/>
            <a:ext cx="4800600" cy="1323439"/>
          </a:xfrm>
          <a:prstGeom prst="rect">
            <a:avLst/>
          </a:prstGeom>
        </p:spPr>
        <p:txBody>
          <a:bodyPr wrap="square">
            <a:spAutoFit/>
          </a:bodyPr>
          <a:lstStyle/>
          <a:p>
            <a:pPr algn="ctr"/>
            <a:r>
              <a:rPr lang="es-ES" sz="1600" b="1" dirty="0">
                <a:solidFill>
                  <a:srgbClr val="D28508"/>
                </a:solidFill>
              </a:rPr>
              <a:t>Bienestar laboral</a:t>
            </a:r>
            <a:r>
              <a:rPr lang="es-ES" sz="1600" dirty="0">
                <a:solidFill>
                  <a:srgbClr val="D28508"/>
                </a:solidFill>
              </a:rPr>
              <a:t>: se considera que empleados contentos es sinónimo de personas saludables y más productivas, fieles a la empresa, comprometidas con objetivos globales a largo plazo y dispuestas a permanecer durante períodos de tiempo extendido.</a:t>
            </a:r>
          </a:p>
        </p:txBody>
      </p:sp>
    </p:spTree>
    <p:extLst>
      <p:ext uri="{BB962C8B-B14F-4D97-AF65-F5344CB8AC3E}">
        <p14:creationId xmlns:p14="http://schemas.microsoft.com/office/powerpoint/2010/main" val="13248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heckerboard(across)">
                                      <p:cBhvr>
                                        <p:cTn id="18" dur="500"/>
                                        <p:tgtEl>
                                          <p:spTgt spid="17"/>
                                        </p:tgtEl>
                                      </p:cBhvr>
                                    </p:animEffect>
                                  </p:childTnLst>
                                </p:cTn>
                              </p:par>
                              <p:par>
                                <p:cTn id="19" presetID="5"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heckerboard(across)">
                                      <p:cBhvr>
                                        <p:cTn id="24" dur="500"/>
                                        <p:tgtEl>
                                          <p:spTgt spid="24"/>
                                        </p:tgtEl>
                                      </p:cBhvr>
                                    </p:animEffect>
                                  </p:childTnLst>
                                </p:cTn>
                              </p:par>
                              <p:par>
                                <p:cTn id="25" presetID="5"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heckerboard(across)">
                                      <p:cBhvr>
                                        <p:cTn id="27" dur="500"/>
                                        <p:tgtEl>
                                          <p:spTgt spid="27"/>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checkerboard(across)">
                                      <p:cBhvr>
                                        <p:cTn id="30" dur="500"/>
                                        <p:tgtEl>
                                          <p:spTgt spid="3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1"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A5184"/>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2DE3269-53F8-4DB6-AB1D-AA745D3A6F40}"/>
              </a:ext>
            </a:extLst>
          </p:cNvPr>
          <p:cNvGrpSpPr/>
          <p:nvPr/>
        </p:nvGrpSpPr>
        <p:grpSpPr>
          <a:xfrm>
            <a:off x="0" y="-1"/>
            <a:ext cx="2366145" cy="1240971"/>
            <a:chOff x="0" y="-1"/>
            <a:chExt cx="2366145" cy="1240971"/>
          </a:xfrm>
        </p:grpSpPr>
        <p:pic>
          <p:nvPicPr>
            <p:cNvPr id="3" name="Gráfico 2">
              <a:extLst>
                <a:ext uri="{FF2B5EF4-FFF2-40B4-BE49-F238E27FC236}">
                  <a16:creationId xmlns:a16="http://schemas.microsoft.com/office/drawing/2014/main" id="{2D6FCE12-B108-4CAE-A113-EBB26FE2837F}"/>
                </a:ext>
              </a:extLst>
            </p:cNvPr>
            <p:cNvPicPr>
              <a:picLocks noChangeAspect="1"/>
            </p:cNvPicPr>
            <p:nvPr/>
          </p:nvPicPr>
          <p:blipFill rotWithShape="1">
            <a:blip r:embed="rId2" cstate="print">
              <a:extLst>
                <a:ext uri="{96DAC541-7B7A-43D3-8B79-37D633B846F1}">
                  <asvg:svgBlip xmlns:asvg="http://schemas.microsoft.com/office/drawing/2016/SVG/main" r:embed="rId3"/>
                </a:ext>
              </a:extLst>
            </a:blip>
            <a:srcRect l="5484" t="31299"/>
            <a:stretch/>
          </p:blipFill>
          <p:spPr>
            <a:xfrm>
              <a:off x="0" y="-1"/>
              <a:ext cx="2366145" cy="1240971"/>
            </a:xfrm>
            <a:prstGeom prst="rect">
              <a:avLst/>
            </a:prstGeom>
          </p:spPr>
        </p:pic>
        <p:pic>
          <p:nvPicPr>
            <p:cNvPr id="4" name="Picture 15">
              <a:extLst>
                <a:ext uri="{FF2B5EF4-FFF2-40B4-BE49-F238E27FC236}">
                  <a16:creationId xmlns:a16="http://schemas.microsoft.com/office/drawing/2014/main" id="{AD65B2B2-7BAC-4E56-8AE0-1DA432ED5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232" y="160904"/>
              <a:ext cx="1784918" cy="535040"/>
            </a:xfrm>
            <a:prstGeom prst="rect">
              <a:avLst/>
            </a:prstGeom>
          </p:spPr>
        </p:pic>
      </p:grpSp>
      <p:pic>
        <p:nvPicPr>
          <p:cNvPr id="5" name="Gráfico 4">
            <a:extLst>
              <a:ext uri="{FF2B5EF4-FFF2-40B4-BE49-F238E27FC236}">
                <a16:creationId xmlns:a16="http://schemas.microsoft.com/office/drawing/2014/main" id="{04F8376E-DFB4-4910-874D-413A9B55E583}"/>
              </a:ext>
            </a:extLst>
          </p:cNvPr>
          <p:cNvPicPr>
            <a:picLocks noChangeAspect="1"/>
          </p:cNvPicPr>
          <p:nvPr/>
        </p:nvPicPr>
        <p:blipFill rotWithShape="1">
          <a:blip r:embed="rId5" cstate="print">
            <a:extLst>
              <a:ext uri="{96DAC541-7B7A-43D3-8B79-37D633B846F1}">
                <asvg:svgBlip xmlns:asvg="http://schemas.microsoft.com/office/drawing/2016/SVG/main" r:embed="rId6"/>
              </a:ext>
            </a:extLst>
          </a:blip>
          <a:srcRect l="33654" r="35476"/>
          <a:stretch/>
        </p:blipFill>
        <p:spPr>
          <a:xfrm>
            <a:off x="2" y="849086"/>
            <a:ext cx="2366146" cy="4702628"/>
          </a:xfrm>
          <a:prstGeom prst="rect">
            <a:avLst/>
          </a:prstGeom>
        </p:spPr>
      </p:pic>
      <p:pic>
        <p:nvPicPr>
          <p:cNvPr id="6" name="Gráfico 5">
            <a:extLst>
              <a:ext uri="{FF2B5EF4-FFF2-40B4-BE49-F238E27FC236}">
                <a16:creationId xmlns:a16="http://schemas.microsoft.com/office/drawing/2014/main" id="{BDA1AA64-8443-46F4-9B92-23A37112E864}"/>
              </a:ext>
            </a:extLst>
          </p:cNvPr>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0" y="5105400"/>
            <a:ext cx="1752600" cy="1752600"/>
          </a:xfrm>
          <a:prstGeom prst="rect">
            <a:avLst/>
          </a:prstGeom>
        </p:spPr>
      </p:pic>
      <p:pic>
        <p:nvPicPr>
          <p:cNvPr id="7" name="Gráfico 6">
            <a:extLst>
              <a:ext uri="{FF2B5EF4-FFF2-40B4-BE49-F238E27FC236}">
                <a16:creationId xmlns:a16="http://schemas.microsoft.com/office/drawing/2014/main" id="{D0E69EB6-2B40-4779-AE81-D05CD809568F}"/>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a:off x="8869680" y="5952610"/>
            <a:ext cx="3322320" cy="905390"/>
          </a:xfrm>
          <a:prstGeom prst="rect">
            <a:avLst/>
          </a:prstGeom>
        </p:spPr>
      </p:pic>
      <p:pic>
        <p:nvPicPr>
          <p:cNvPr id="8" name="Gráfico 7">
            <a:extLst>
              <a:ext uri="{FF2B5EF4-FFF2-40B4-BE49-F238E27FC236}">
                <a16:creationId xmlns:a16="http://schemas.microsoft.com/office/drawing/2014/main" id="{1F8CE8A2-6AF9-4E47-96A7-EF16745E34E8}"/>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8617131" y="5952610"/>
            <a:ext cx="3322320" cy="905390"/>
          </a:xfrm>
          <a:prstGeom prst="rect">
            <a:avLst/>
          </a:prstGeom>
        </p:spPr>
      </p:pic>
      <p:sp>
        <p:nvSpPr>
          <p:cNvPr id="19" name="CuadroTexto 18">
            <a:extLst>
              <a:ext uri="{FF2B5EF4-FFF2-40B4-BE49-F238E27FC236}">
                <a16:creationId xmlns:a16="http://schemas.microsoft.com/office/drawing/2014/main" id="{8B27ECBC-D3ED-4292-AB9A-2DCB55067303}"/>
              </a:ext>
            </a:extLst>
          </p:cNvPr>
          <p:cNvSpPr txBox="1"/>
          <p:nvPr/>
        </p:nvSpPr>
        <p:spPr>
          <a:xfrm>
            <a:off x="2689004" y="925677"/>
            <a:ext cx="9470570" cy="477054"/>
          </a:xfrm>
          <a:prstGeom prst="rect">
            <a:avLst/>
          </a:prstGeom>
          <a:noFill/>
        </p:spPr>
        <p:txBody>
          <a:bodyPr wrap="square">
            <a:spAutoFit/>
          </a:bodyPr>
          <a:lstStyle/>
          <a:p>
            <a:r>
              <a:rPr lang="es-AR" sz="2500" b="1" dirty="0">
                <a:solidFill>
                  <a:srgbClr val="F6A927"/>
                </a:solidFill>
              </a:rPr>
              <a:t>WEBINARS SEMANALES – </a:t>
            </a:r>
            <a:r>
              <a:rPr lang="es-AR" sz="2500" b="1" dirty="0">
                <a:solidFill>
                  <a:schemeClr val="bg1"/>
                </a:solidFill>
              </a:rPr>
              <a:t>Todos los jueves 10:30 a 12:30</a:t>
            </a:r>
          </a:p>
        </p:txBody>
      </p:sp>
      <p:grpSp>
        <p:nvGrpSpPr>
          <p:cNvPr id="26" name="Grupo 25">
            <a:extLst>
              <a:ext uri="{FF2B5EF4-FFF2-40B4-BE49-F238E27FC236}">
                <a16:creationId xmlns:a16="http://schemas.microsoft.com/office/drawing/2014/main" id="{53D94B53-0E2E-4C29-A750-00F5F5B2A2D3}"/>
              </a:ext>
            </a:extLst>
          </p:cNvPr>
          <p:cNvGrpSpPr/>
          <p:nvPr/>
        </p:nvGrpSpPr>
        <p:grpSpPr>
          <a:xfrm>
            <a:off x="4218466" y="2514600"/>
            <a:ext cx="3755067" cy="2088959"/>
            <a:chOff x="2308275" y="1763483"/>
            <a:chExt cx="3755067" cy="2088959"/>
          </a:xfrm>
        </p:grpSpPr>
        <p:grpSp>
          <p:nvGrpSpPr>
            <p:cNvPr id="27" name="Grupo 26">
              <a:extLst>
                <a:ext uri="{FF2B5EF4-FFF2-40B4-BE49-F238E27FC236}">
                  <a16:creationId xmlns:a16="http://schemas.microsoft.com/office/drawing/2014/main" id="{D502EFDA-B75D-4E05-8B82-F19F34229B1D}"/>
                </a:ext>
              </a:extLst>
            </p:cNvPr>
            <p:cNvGrpSpPr/>
            <p:nvPr/>
          </p:nvGrpSpPr>
          <p:grpSpPr>
            <a:xfrm>
              <a:off x="2308275" y="1763483"/>
              <a:ext cx="3755067" cy="2088959"/>
              <a:chOff x="2543407" y="574763"/>
              <a:chExt cx="3755067" cy="2088959"/>
            </a:xfrm>
          </p:grpSpPr>
          <p:sp>
            <p:nvSpPr>
              <p:cNvPr id="29" name="CuadroTexto 28">
                <a:extLst>
                  <a:ext uri="{FF2B5EF4-FFF2-40B4-BE49-F238E27FC236}">
                    <a16:creationId xmlns:a16="http://schemas.microsoft.com/office/drawing/2014/main" id="{1B386D72-3C90-421B-AE49-937E1FD3A846}"/>
                  </a:ext>
                </a:extLst>
              </p:cNvPr>
              <p:cNvSpPr txBox="1"/>
              <p:nvPr/>
            </p:nvSpPr>
            <p:spPr>
              <a:xfrm>
                <a:off x="2543407" y="1201783"/>
                <a:ext cx="3755067" cy="1461939"/>
              </a:xfrm>
              <a:prstGeom prst="rect">
                <a:avLst/>
              </a:prstGeom>
              <a:noFill/>
            </p:spPr>
            <p:txBody>
              <a:bodyPr wrap="square" rtlCol="0">
                <a:spAutoFit/>
              </a:bodyPr>
              <a:lstStyle/>
              <a:p>
                <a:pPr marL="0" lvl="1" algn="ctr">
                  <a:spcBef>
                    <a:spcPts val="600"/>
                  </a:spcBef>
                </a:pPr>
                <a:r>
                  <a:rPr lang="es-ES" sz="2200" b="1" noProof="1">
                    <a:solidFill>
                      <a:srgbClr val="F6A927"/>
                    </a:solidFill>
                  </a:rPr>
                  <a:t>Helado Italiano.</a:t>
                </a:r>
              </a:p>
              <a:p>
                <a:pPr marL="0" lvl="1" algn="ctr">
                  <a:spcBef>
                    <a:spcPts val="600"/>
                  </a:spcBef>
                </a:pPr>
                <a:r>
                  <a:rPr lang="es-ES" sz="2200" b="1" noProof="1">
                    <a:solidFill>
                      <a:srgbClr val="F6A927"/>
                    </a:solidFill>
                  </a:rPr>
                  <a:t>Tradición e historia </a:t>
                </a:r>
                <a:br>
                  <a:rPr lang="es-ES" sz="2200" b="1" noProof="1">
                    <a:solidFill>
                      <a:srgbClr val="F6A927"/>
                    </a:solidFill>
                  </a:rPr>
                </a:br>
                <a:r>
                  <a:rPr lang="es-ES" sz="2200" b="1" noProof="1">
                    <a:solidFill>
                      <a:srgbClr val="F6A927"/>
                    </a:solidFill>
                  </a:rPr>
                  <a:t>contada por los protagonistas</a:t>
                </a:r>
              </a:p>
              <a:p>
                <a:endParaRPr lang="es-AR" dirty="0"/>
              </a:p>
            </p:txBody>
          </p:sp>
          <p:sp>
            <p:nvSpPr>
              <p:cNvPr id="30" name="CuadroTexto 29">
                <a:extLst>
                  <a:ext uri="{FF2B5EF4-FFF2-40B4-BE49-F238E27FC236}">
                    <a16:creationId xmlns:a16="http://schemas.microsoft.com/office/drawing/2014/main" id="{B929E773-3B19-4ABE-A2F0-E49D0A07730D}"/>
                  </a:ext>
                </a:extLst>
              </p:cNvPr>
              <p:cNvSpPr txBox="1"/>
              <p:nvPr/>
            </p:nvSpPr>
            <p:spPr>
              <a:xfrm>
                <a:off x="3141856" y="574763"/>
                <a:ext cx="1287532" cy="630942"/>
              </a:xfrm>
              <a:prstGeom prst="rect">
                <a:avLst/>
              </a:prstGeom>
              <a:noFill/>
            </p:spPr>
            <p:txBody>
              <a:bodyPr wrap="none" rtlCol="0">
                <a:spAutoFit/>
              </a:bodyPr>
              <a:lstStyle/>
              <a:p>
                <a:r>
                  <a:rPr lang="es-ES" sz="3500" b="1" dirty="0">
                    <a:solidFill>
                      <a:schemeClr val="bg1"/>
                    </a:solidFill>
                  </a:rPr>
                  <a:t>23/09</a:t>
                </a:r>
                <a:endParaRPr lang="es-AR" sz="3500" b="1" dirty="0">
                  <a:solidFill>
                    <a:schemeClr val="bg1"/>
                  </a:solidFill>
                </a:endParaRPr>
              </a:p>
            </p:txBody>
          </p:sp>
        </p:grpSp>
        <p:sp>
          <p:nvSpPr>
            <p:cNvPr id="28" name="Rectángulo: esquinas redondeadas 27">
              <a:extLst>
                <a:ext uri="{FF2B5EF4-FFF2-40B4-BE49-F238E27FC236}">
                  <a16:creationId xmlns:a16="http://schemas.microsoft.com/office/drawing/2014/main" id="{E71155C7-2289-4846-B9AC-DB0AFC1B936D}"/>
                </a:ext>
              </a:extLst>
            </p:cNvPr>
            <p:cNvSpPr/>
            <p:nvPr/>
          </p:nvSpPr>
          <p:spPr>
            <a:xfrm>
              <a:off x="4274075" y="1839817"/>
              <a:ext cx="1025039" cy="451692"/>
            </a:xfrm>
            <a:prstGeom prst="roundRect">
              <a:avLst>
                <a:gd name="adj" fmla="val 50000"/>
              </a:avLst>
            </a:prstGeom>
            <a:solidFill>
              <a:srgbClr val="F6A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s-ES" sz="1600" b="1" dirty="0"/>
                <a:t>Charla </a:t>
              </a:r>
            </a:p>
            <a:p>
              <a:pPr algn="ctr">
                <a:lnSpc>
                  <a:spcPct val="80000"/>
                </a:lnSpc>
              </a:pPr>
              <a:r>
                <a:rPr lang="es-ES" sz="1600" b="1" dirty="0"/>
                <a:t>abierta</a:t>
              </a:r>
              <a:endParaRPr lang="es-AR" sz="1600" b="1" dirty="0"/>
            </a:p>
          </p:txBody>
        </p:sp>
      </p:grpSp>
    </p:spTree>
    <p:extLst>
      <p:ext uri="{BB962C8B-B14F-4D97-AF65-F5344CB8AC3E}">
        <p14:creationId xmlns:p14="http://schemas.microsoft.com/office/powerpoint/2010/main" val="3840209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3FCF018C-2402-49A5-BE36-2A16716882B6}"/>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667000" y="1524000"/>
            <a:ext cx="831215" cy="838200"/>
          </a:xfrm>
          <a:prstGeom prst="rect">
            <a:avLst/>
          </a:prstGeom>
        </p:spPr>
      </p:pic>
      <p:sp>
        <p:nvSpPr>
          <p:cNvPr id="6" name="Rectángulo: esquinas redondeadas 5">
            <a:extLst>
              <a:ext uri="{FF2B5EF4-FFF2-40B4-BE49-F238E27FC236}">
                <a16:creationId xmlns:a16="http://schemas.microsoft.com/office/drawing/2014/main" id="{A4331639-7E54-4425-984F-4A1E038B6F83}"/>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8</a:t>
            </a:r>
            <a:endParaRPr lang="es-AR" sz="3500" dirty="0">
              <a:solidFill>
                <a:schemeClr val="bg1"/>
              </a:solidFill>
            </a:endParaRPr>
          </a:p>
        </p:txBody>
      </p:sp>
      <p:grpSp>
        <p:nvGrpSpPr>
          <p:cNvPr id="3" name="Grupo 2">
            <a:extLst>
              <a:ext uri="{FF2B5EF4-FFF2-40B4-BE49-F238E27FC236}">
                <a16:creationId xmlns:a16="http://schemas.microsoft.com/office/drawing/2014/main" id="{4278DDC9-1BE0-4F60-83F5-1963CDC46F1C}"/>
              </a:ext>
            </a:extLst>
          </p:cNvPr>
          <p:cNvGrpSpPr/>
          <p:nvPr/>
        </p:nvGrpSpPr>
        <p:grpSpPr>
          <a:xfrm>
            <a:off x="0" y="0"/>
            <a:ext cx="2761861" cy="929472"/>
            <a:chOff x="0" y="0"/>
            <a:chExt cx="2761861" cy="929472"/>
          </a:xfrm>
        </p:grpSpPr>
        <p:pic>
          <p:nvPicPr>
            <p:cNvPr id="4" name="Gráfico 3">
              <a:extLst>
                <a:ext uri="{FF2B5EF4-FFF2-40B4-BE49-F238E27FC236}">
                  <a16:creationId xmlns:a16="http://schemas.microsoft.com/office/drawing/2014/main" id="{BC1244C7-67BB-4882-B8C8-A9E31D0B063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5" name="Picture 15">
              <a:extLst>
                <a:ext uri="{FF2B5EF4-FFF2-40B4-BE49-F238E27FC236}">
                  <a16:creationId xmlns:a16="http://schemas.microsoft.com/office/drawing/2014/main" id="{6B373669-FBA3-47E6-9105-570C8D8365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Google Shape;228;p6">
            <a:extLst>
              <a:ext uri="{FF2B5EF4-FFF2-40B4-BE49-F238E27FC236}">
                <a16:creationId xmlns:a16="http://schemas.microsoft.com/office/drawing/2014/main" id="{8116AEB0-683E-46E5-B244-72CF0DA7F661}"/>
              </a:ext>
            </a:extLst>
          </p:cNvPr>
          <p:cNvSpPr txBox="1">
            <a:spLocks/>
          </p:cNvSpPr>
          <p:nvPr/>
        </p:nvSpPr>
        <p:spPr>
          <a:xfrm>
            <a:off x="3581400" y="1371600"/>
            <a:ext cx="55626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Preparar a los lideres</a:t>
            </a:r>
          </a:p>
          <a:p>
            <a:pPr>
              <a:buClr>
                <a:srgbClr val="F5A939"/>
              </a:buClr>
              <a:buSzPts val="3200"/>
            </a:pPr>
            <a:r>
              <a:rPr lang="es-AR" sz="4000" b="1" dirty="0">
                <a:solidFill>
                  <a:srgbClr val="F7AA27"/>
                </a:solidFill>
              </a:rPr>
              <a:t>formales o informales</a:t>
            </a:r>
            <a:endParaRPr lang="es-ES" sz="4000" b="1" dirty="0">
              <a:solidFill>
                <a:srgbClr val="F7AA27"/>
              </a:solidFill>
            </a:endParaRPr>
          </a:p>
        </p:txBody>
      </p:sp>
      <p:pic>
        <p:nvPicPr>
          <p:cNvPr id="11" name="Gráfico 1">
            <a:extLst>
              <a:ext uri="{FF2B5EF4-FFF2-40B4-BE49-F238E27FC236}">
                <a16:creationId xmlns:a16="http://schemas.microsoft.com/office/drawing/2014/main" id="{89FF9740-674D-42AD-8D9C-0A99C04E3702}"/>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rot="10800000">
            <a:off x="2819400" y="2743199"/>
            <a:ext cx="5846487" cy="3306577"/>
          </a:xfrm>
          <a:prstGeom prst="rect">
            <a:avLst/>
          </a:prstGeom>
          <a:effectLst/>
        </p:spPr>
      </p:pic>
      <p:sp>
        <p:nvSpPr>
          <p:cNvPr id="12" name="4 Rectángulo">
            <a:extLst>
              <a:ext uri="{FF2B5EF4-FFF2-40B4-BE49-F238E27FC236}">
                <a16:creationId xmlns:a16="http://schemas.microsoft.com/office/drawing/2014/main" id="{DDFFFB04-9A7D-4F85-939A-31919FF38AB9}"/>
              </a:ext>
            </a:extLst>
          </p:cNvPr>
          <p:cNvSpPr/>
          <p:nvPr/>
        </p:nvSpPr>
        <p:spPr>
          <a:xfrm>
            <a:off x="3581400" y="3505200"/>
            <a:ext cx="4343400" cy="2331472"/>
          </a:xfrm>
          <a:prstGeom prst="rect">
            <a:avLst/>
          </a:prstGeom>
        </p:spPr>
        <p:txBody>
          <a:bodyPr wrap="square">
            <a:spAutoFit/>
          </a:bodyPr>
          <a:lstStyle/>
          <a:p>
            <a:pPr marL="11206" marR="4483" algn="ctr">
              <a:lnSpc>
                <a:spcPct val="101099"/>
              </a:lnSpc>
              <a:spcBef>
                <a:spcPts val="79"/>
              </a:spcBef>
            </a:pPr>
            <a:r>
              <a:rPr lang="es-ES" sz="2400" b="1" dirty="0">
                <a:solidFill>
                  <a:srgbClr val="F7AA27"/>
                </a:solidFill>
              </a:rPr>
              <a:t>Liderazgo: </a:t>
            </a:r>
            <a:r>
              <a:rPr lang="es-ES" sz="2400" b="1" dirty="0">
                <a:solidFill>
                  <a:schemeClr val="bg1"/>
                </a:solidFill>
              </a:rPr>
              <a:t>Capacidad de lograr, a través  del ejercicio de la  </a:t>
            </a:r>
            <a:r>
              <a:rPr lang="es-ES" sz="2400" b="1" dirty="0">
                <a:solidFill>
                  <a:srgbClr val="F7AA27"/>
                </a:solidFill>
              </a:rPr>
              <a:t>INFLUENCIA</a:t>
            </a:r>
            <a:r>
              <a:rPr lang="es-ES" sz="2400" b="1" dirty="0">
                <a:solidFill>
                  <a:schemeClr val="bg1"/>
                </a:solidFill>
              </a:rPr>
              <a:t>, que las personas de su equipo  trabajen con entusiasmo  para alcanzar </a:t>
            </a:r>
          </a:p>
          <a:p>
            <a:pPr marL="11206" marR="4483" algn="ctr">
              <a:lnSpc>
                <a:spcPct val="101099"/>
              </a:lnSpc>
              <a:spcBef>
                <a:spcPts val="79"/>
              </a:spcBef>
            </a:pPr>
            <a:r>
              <a:rPr lang="es-ES" sz="2400" b="1" dirty="0">
                <a:solidFill>
                  <a:schemeClr val="bg1"/>
                </a:solidFill>
              </a:rPr>
              <a:t>los objetivos  planteados</a:t>
            </a:r>
            <a:endParaRPr lang="es-ES" sz="2400" dirty="0"/>
          </a:p>
        </p:txBody>
      </p:sp>
    </p:spTree>
    <p:extLst>
      <p:ext uri="{BB962C8B-B14F-4D97-AF65-F5344CB8AC3E}">
        <p14:creationId xmlns:p14="http://schemas.microsoft.com/office/powerpoint/2010/main" val="425031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p6">
            <a:extLst>
              <a:ext uri="{FF2B5EF4-FFF2-40B4-BE49-F238E27FC236}">
                <a16:creationId xmlns:a16="http://schemas.microsoft.com/office/drawing/2014/main" id="{8116AEB0-683E-46E5-B244-72CF0DA7F661}"/>
              </a:ext>
            </a:extLst>
          </p:cNvPr>
          <p:cNvSpPr txBox="1">
            <a:spLocks/>
          </p:cNvSpPr>
          <p:nvPr/>
        </p:nvSpPr>
        <p:spPr>
          <a:xfrm>
            <a:off x="3581400" y="1371600"/>
            <a:ext cx="55626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endParaRPr lang="es-ES" sz="4000" b="1" dirty="0">
              <a:solidFill>
                <a:srgbClr val="F7AA27"/>
              </a:solidFill>
            </a:endParaRPr>
          </a:p>
        </p:txBody>
      </p:sp>
      <p:sp>
        <p:nvSpPr>
          <p:cNvPr id="3" name="Google Shape;394;p18"/>
          <p:cNvSpPr txBox="1">
            <a:spLocks/>
          </p:cNvSpPr>
          <p:nvPr/>
        </p:nvSpPr>
        <p:spPr>
          <a:xfrm>
            <a:off x="685800" y="685800"/>
            <a:ext cx="5158865" cy="3460972"/>
          </a:xfrm>
          <a:prstGeom prst="rect">
            <a:avLst/>
          </a:prstGeom>
          <a:noFill/>
          <a:ln>
            <a:noFill/>
          </a:ln>
        </p:spPr>
        <p:txBody>
          <a:bodyPr spcFirstLastPara="1" wrap="square" lIns="91425" tIns="45700" rIns="91425" bIns="45700" anchor="ctr" anchorCtr="0">
            <a:normAutofit fontScale="90000" lnSpcReduction="20000"/>
          </a:bodyPr>
          <a:lstStyle/>
          <a:p>
            <a:pPr marL="0" marR="0" lvl="0" indent="0" algn="l" defTabSz="914400" rtl="0" eaLnBrk="1" fontAlgn="auto" latinLnBrk="0" hangingPunct="1">
              <a:lnSpc>
                <a:spcPct val="90000"/>
              </a:lnSpc>
              <a:spcBef>
                <a:spcPts val="0"/>
              </a:spcBef>
              <a:spcAft>
                <a:spcPts val="0"/>
              </a:spcAft>
              <a:buClr>
                <a:schemeClr val="dk1"/>
              </a:buClr>
              <a:buSzPct val="45454"/>
              <a:buFontTx/>
              <a:buNone/>
              <a:tabLst/>
              <a:defRPr/>
            </a:pPr>
            <a:r>
              <a:rPr lang="es-ES" sz="7300" b="1" dirty="0">
                <a:solidFill>
                  <a:srgbClr val="F7AA27"/>
                </a:solidFill>
                <a:latin typeface="+mj-lt"/>
                <a:ea typeface="+mj-ea"/>
                <a:cs typeface="+mj-cs"/>
              </a:rPr>
              <a:t>Pensá en un líder que admires…</a:t>
            </a:r>
            <a:br>
              <a:rPr kumimoji="0" lang="es-ES" sz="4400" b="0" i="0" u="none" strike="noStrike" kern="1200" cap="none" spc="0" normalizeH="0" baseline="0" noProof="0" dirty="0">
                <a:ln>
                  <a:noFill/>
                </a:ln>
                <a:solidFill>
                  <a:schemeClr val="tx1"/>
                </a:solidFill>
                <a:effectLst/>
                <a:uLnTx/>
                <a:uFillTx/>
                <a:latin typeface="+mj-lt"/>
                <a:ea typeface="+mj-ea"/>
                <a:cs typeface="+mj-cs"/>
              </a:rPr>
            </a:br>
            <a:br>
              <a:rPr kumimoji="0" lang="es-ES" sz="4400" b="0" i="0" u="none" strike="noStrike" kern="1200" cap="none" spc="0" normalizeH="0" baseline="0" noProof="0" dirty="0">
                <a:ln>
                  <a:noFill/>
                </a:ln>
                <a:solidFill>
                  <a:schemeClr val="tx1"/>
                </a:solidFill>
                <a:effectLst/>
                <a:uLnTx/>
                <a:uFillTx/>
                <a:latin typeface="+mj-lt"/>
                <a:ea typeface="+mj-ea"/>
                <a:cs typeface="+mj-cs"/>
              </a:rPr>
            </a:br>
            <a:endParaRPr kumimoji="0" lang="es-E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Google Shape;398;p18"/>
          <p:cNvSpPr/>
          <p:nvPr/>
        </p:nvSpPr>
        <p:spPr>
          <a:xfrm>
            <a:off x="685800" y="3505200"/>
            <a:ext cx="4572000" cy="2923837"/>
          </a:xfrm>
          <a:prstGeom prst="rect">
            <a:avLst/>
          </a:prstGeom>
          <a:noFill/>
          <a:ln>
            <a:noFill/>
          </a:ln>
        </p:spPr>
        <p:txBody>
          <a:bodyPr spcFirstLastPara="1" wrap="square" lIns="91425" tIns="45700" rIns="91425" bIns="45700" anchor="t" anchorCtr="0">
            <a:spAutoFit/>
          </a:bodyPr>
          <a:lstStyle/>
          <a:p>
            <a:pPr marR="0" lvl="0" indent="0">
              <a:lnSpc>
                <a:spcPct val="100000"/>
              </a:lnSpc>
              <a:spcBef>
                <a:spcPts val="0"/>
              </a:spcBef>
              <a:spcAft>
                <a:spcPts val="0"/>
              </a:spcAft>
              <a:buNone/>
            </a:pPr>
            <a:r>
              <a:rPr lang="es-AR" sz="3200" b="1" dirty="0">
                <a:solidFill>
                  <a:srgbClr val="4A5184"/>
                </a:solidFill>
                <a:sym typeface="Arial"/>
              </a:rPr>
              <a:t>¿Por que lo consideras un líder?… </a:t>
            </a:r>
            <a:endParaRPr lang="es-ES" sz="3200" b="1" dirty="0">
              <a:solidFill>
                <a:srgbClr val="4A5184"/>
              </a:solidFill>
            </a:endParaRPr>
          </a:p>
          <a:p>
            <a:pPr marR="0" lvl="0" indent="0">
              <a:lnSpc>
                <a:spcPct val="100000"/>
              </a:lnSpc>
              <a:spcBef>
                <a:spcPts val="0"/>
              </a:spcBef>
              <a:spcAft>
                <a:spcPts val="0"/>
              </a:spcAft>
              <a:buNone/>
            </a:pPr>
            <a:r>
              <a:rPr lang="es-AR" sz="3200" b="1" dirty="0">
                <a:solidFill>
                  <a:srgbClr val="4A5184"/>
                </a:solidFill>
                <a:sym typeface="Arial"/>
              </a:rPr>
              <a:t>¿Que características tiene?</a:t>
            </a:r>
            <a:endParaRPr lang="es-ES" sz="3200" b="1" dirty="0">
              <a:solidFill>
                <a:srgbClr val="4A5184"/>
              </a:solidFill>
              <a:sym typeface="Arial"/>
            </a:endParaRPr>
          </a:p>
          <a:p>
            <a:pPr marR="0" lvl="0" indent="0">
              <a:lnSpc>
                <a:spcPct val="100000"/>
              </a:lnSpc>
              <a:spcBef>
                <a:spcPts val="0"/>
              </a:spcBef>
              <a:spcAft>
                <a:spcPts val="0"/>
              </a:spcAft>
              <a:buNone/>
            </a:pPr>
            <a:r>
              <a:rPr lang="es-AR" sz="3200" b="1" dirty="0">
                <a:solidFill>
                  <a:srgbClr val="4A5184"/>
                </a:solidFill>
              </a:rPr>
              <a:t>¿que hace? ¿que dice?</a:t>
            </a:r>
            <a:endParaRPr lang="es-ES" sz="3200" b="1" dirty="0">
              <a:solidFill>
                <a:srgbClr val="4A5184"/>
              </a:solidFill>
            </a:endParaRPr>
          </a:p>
          <a:p>
            <a:pPr marL="0" marR="0" lvl="0" indent="0" algn="l" rtl="0">
              <a:lnSpc>
                <a:spcPct val="100000"/>
              </a:lnSpc>
              <a:spcBef>
                <a:spcPts val="0"/>
              </a:spcBef>
              <a:spcAft>
                <a:spcPts val="0"/>
              </a:spcAft>
              <a:buNone/>
            </a:pPr>
            <a:endParaRPr sz="2400" dirty="0"/>
          </a:p>
        </p:txBody>
      </p:sp>
      <p:pic>
        <p:nvPicPr>
          <p:cNvPr id="5" name="Gráfico 17">
            <a:extLst>
              <a:ext uri="{FF2B5EF4-FFF2-40B4-BE49-F238E27FC236}">
                <a16:creationId xmlns:a16="http://schemas.microsoft.com/office/drawing/2014/main" id="{269F470F-39F0-4571-895F-E570671011AE}"/>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5715000" y="990600"/>
            <a:ext cx="5427402" cy="5257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Gráfico 57">
            <a:extLst>
              <a:ext uri="{FF2B5EF4-FFF2-40B4-BE49-F238E27FC236}">
                <a16:creationId xmlns:a16="http://schemas.microsoft.com/office/drawing/2014/main" id="{C8F09B50-4D84-418D-B24E-94EEF28ABFC8}"/>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6629400" y="5638800"/>
            <a:ext cx="633413" cy="633413"/>
          </a:xfrm>
          <a:prstGeom prst="rect">
            <a:avLst/>
          </a:prstGeom>
        </p:spPr>
      </p:pic>
      <p:pic>
        <p:nvPicPr>
          <p:cNvPr id="54" name="Gráfico 53">
            <a:extLst>
              <a:ext uri="{FF2B5EF4-FFF2-40B4-BE49-F238E27FC236}">
                <a16:creationId xmlns:a16="http://schemas.microsoft.com/office/drawing/2014/main" id="{9B9D3CF2-70B8-459A-BC4F-7B82E83F92C4}"/>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a:off x="2895600" y="5562600"/>
            <a:ext cx="685800" cy="685800"/>
          </a:xfrm>
          <a:prstGeom prst="rect">
            <a:avLst/>
          </a:prstGeom>
        </p:spPr>
      </p:pic>
      <p:pic>
        <p:nvPicPr>
          <p:cNvPr id="47" name="Gráfico 46">
            <a:extLst>
              <a:ext uri="{FF2B5EF4-FFF2-40B4-BE49-F238E27FC236}">
                <a16:creationId xmlns:a16="http://schemas.microsoft.com/office/drawing/2014/main" id="{A42CD8A5-B450-48E0-9509-6A495CD42022}"/>
              </a:ext>
            </a:extLst>
          </p:cNvPr>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7467600" y="4419600"/>
            <a:ext cx="683121" cy="762000"/>
          </a:xfrm>
          <a:prstGeom prst="rect">
            <a:avLst/>
          </a:prstGeom>
        </p:spPr>
      </p:pic>
      <p:pic>
        <p:nvPicPr>
          <p:cNvPr id="45" name="Gráfico 44">
            <a:extLst>
              <a:ext uri="{FF2B5EF4-FFF2-40B4-BE49-F238E27FC236}">
                <a16:creationId xmlns:a16="http://schemas.microsoft.com/office/drawing/2014/main" id="{2DEB2273-97DF-4973-9CF9-12B73B910656}"/>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a:off x="4495800" y="4267200"/>
            <a:ext cx="838200" cy="838200"/>
          </a:xfrm>
          <a:prstGeom prst="rect">
            <a:avLst/>
          </a:prstGeom>
        </p:spPr>
      </p:pic>
      <p:pic>
        <p:nvPicPr>
          <p:cNvPr id="44" name="Gráfico 43">
            <a:extLst>
              <a:ext uri="{FF2B5EF4-FFF2-40B4-BE49-F238E27FC236}">
                <a16:creationId xmlns:a16="http://schemas.microsoft.com/office/drawing/2014/main" id="{5B0E7833-3CE7-4CFC-A770-BD7E15135584}"/>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1066800" y="4495800"/>
            <a:ext cx="707136" cy="609600"/>
          </a:xfrm>
          <a:prstGeom prst="rect">
            <a:avLst/>
          </a:prstGeom>
        </p:spPr>
      </p:pic>
      <p:pic>
        <p:nvPicPr>
          <p:cNvPr id="36" name="Gráfico 35">
            <a:extLst>
              <a:ext uri="{FF2B5EF4-FFF2-40B4-BE49-F238E27FC236}">
                <a16:creationId xmlns:a16="http://schemas.microsoft.com/office/drawing/2014/main" id="{151C11EF-0229-4718-AFDF-868D2A262048}"/>
              </a:ext>
            </a:extLst>
          </p:cNvPr>
          <p:cNvPicPr>
            <a:picLocks noChangeAspect="1"/>
          </p:cNvPicPr>
          <p:nvPr/>
        </p:nvPicPr>
        <p:blipFill>
          <a:blip r:embed="rId13" cstate="print">
            <a:extLst>
              <a:ext uri="{96DAC541-7B7A-43D3-8B79-37D633B846F1}">
                <asvg:svgBlip xmlns:asvg="http://schemas.microsoft.com/office/drawing/2016/SVG/main" r:embed="rId14"/>
              </a:ext>
            </a:extLst>
          </a:blip>
          <a:stretch>
            <a:fillRect/>
          </a:stretch>
        </p:blipFill>
        <p:spPr>
          <a:xfrm>
            <a:off x="7391400" y="3124200"/>
            <a:ext cx="762000" cy="684609"/>
          </a:xfrm>
          <a:prstGeom prst="rect">
            <a:avLst/>
          </a:prstGeom>
        </p:spPr>
      </p:pic>
      <p:pic>
        <p:nvPicPr>
          <p:cNvPr id="34" name="Gráfico 33">
            <a:extLst>
              <a:ext uri="{FF2B5EF4-FFF2-40B4-BE49-F238E27FC236}">
                <a16:creationId xmlns:a16="http://schemas.microsoft.com/office/drawing/2014/main" id="{9164BE69-93F3-4209-B364-6E61E117B8C4}"/>
              </a:ext>
            </a:extLst>
          </p:cNvPr>
          <p:cNvPicPr>
            <a:picLocks noChangeAspect="1"/>
          </p:cNvPicPr>
          <p:nvPr/>
        </p:nvPicPr>
        <p:blipFill>
          <a:blip r:embed="rId15" cstate="print">
            <a:extLst>
              <a:ext uri="{96DAC541-7B7A-43D3-8B79-37D633B846F1}">
                <asvg:svgBlip xmlns:asvg="http://schemas.microsoft.com/office/drawing/2016/SVG/main" r:embed="rId16"/>
              </a:ext>
            </a:extLst>
          </a:blip>
          <a:stretch>
            <a:fillRect/>
          </a:stretch>
        </p:blipFill>
        <p:spPr>
          <a:xfrm>
            <a:off x="4495800" y="3124200"/>
            <a:ext cx="827360" cy="772418"/>
          </a:xfrm>
          <a:prstGeom prst="rect">
            <a:avLst/>
          </a:prstGeom>
        </p:spPr>
      </p:pic>
      <p:pic>
        <p:nvPicPr>
          <p:cNvPr id="32" name="Gráfico 31">
            <a:extLst>
              <a:ext uri="{FF2B5EF4-FFF2-40B4-BE49-F238E27FC236}">
                <a16:creationId xmlns:a16="http://schemas.microsoft.com/office/drawing/2014/main" id="{C691A99D-7A69-4950-BF60-31A9AEE68FD9}"/>
              </a:ext>
            </a:extLst>
          </p:cNvPr>
          <p:cNvPicPr>
            <a:picLocks noChangeAspect="1"/>
          </p:cNvPicPr>
          <p:nvPr/>
        </p:nvPicPr>
        <p:blipFill>
          <a:blip r:embed="rId17" cstate="print">
            <a:extLst>
              <a:ext uri="{96DAC541-7B7A-43D3-8B79-37D633B846F1}">
                <asvg:svgBlip xmlns:asvg="http://schemas.microsoft.com/office/drawing/2016/SVG/main" r:embed="rId18"/>
              </a:ext>
            </a:extLst>
          </a:blip>
          <a:stretch>
            <a:fillRect/>
          </a:stretch>
        </p:blipFill>
        <p:spPr>
          <a:xfrm>
            <a:off x="990600" y="3124200"/>
            <a:ext cx="762000" cy="762000"/>
          </a:xfrm>
          <a:prstGeom prst="rect">
            <a:avLst/>
          </a:prstGeom>
        </p:spPr>
      </p:pic>
      <p:pic>
        <p:nvPicPr>
          <p:cNvPr id="22" name="Gráfico 21">
            <a:extLst>
              <a:ext uri="{FF2B5EF4-FFF2-40B4-BE49-F238E27FC236}">
                <a16:creationId xmlns:a16="http://schemas.microsoft.com/office/drawing/2014/main" id="{3EC3EC37-79E3-41DE-B0BF-41EFF78DCA9E}"/>
              </a:ext>
            </a:extLst>
          </p:cNvPr>
          <p:cNvPicPr>
            <a:picLocks noChangeAspect="1"/>
          </p:cNvPicPr>
          <p:nvPr/>
        </p:nvPicPr>
        <p:blipFill>
          <a:blip r:embed="rId19" cstate="print">
            <a:extLst>
              <a:ext uri="{96DAC541-7B7A-43D3-8B79-37D633B846F1}">
                <asvg:svgBlip xmlns:asvg="http://schemas.microsoft.com/office/drawing/2016/SVG/main" r:embed="rId20"/>
              </a:ext>
            </a:extLst>
          </a:blip>
          <a:stretch>
            <a:fillRect/>
          </a:stretch>
        </p:blipFill>
        <p:spPr>
          <a:xfrm>
            <a:off x="7467600" y="1981200"/>
            <a:ext cx="675789" cy="647700"/>
          </a:xfrm>
          <a:prstGeom prst="rect">
            <a:avLst/>
          </a:prstGeom>
        </p:spPr>
      </p:pic>
      <p:grpSp>
        <p:nvGrpSpPr>
          <p:cNvPr id="2" name="Grupo 1">
            <a:extLst>
              <a:ext uri="{FF2B5EF4-FFF2-40B4-BE49-F238E27FC236}">
                <a16:creationId xmlns:a16="http://schemas.microsoft.com/office/drawing/2014/main" id="{B28F312E-4AEF-46F7-AE6E-8DF28E2DD84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7B2FEF5E-1357-47D3-8702-0BDB2931CEE5}"/>
                </a:ext>
              </a:extLst>
            </p:cNvPr>
            <p:cNvPicPr>
              <a:picLocks noChangeAspect="1"/>
            </p:cNvPicPr>
            <p:nvPr/>
          </p:nvPicPr>
          <p:blipFill>
            <a:blip r:embed="rId21" cstate="print">
              <a:extLst>
                <a:ext uri="{96DAC541-7B7A-43D3-8B79-37D633B846F1}">
                  <asvg:svgBlip xmlns:asvg="http://schemas.microsoft.com/office/drawing/2016/SVG/main" r:embed="rId22"/>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66A072B3-00C5-4E67-93A3-BE71108830B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pic>
        <p:nvPicPr>
          <p:cNvPr id="5" name="Gráfico 4">
            <a:extLst>
              <a:ext uri="{FF2B5EF4-FFF2-40B4-BE49-F238E27FC236}">
                <a16:creationId xmlns:a16="http://schemas.microsoft.com/office/drawing/2014/main" id="{D9250687-A43A-46C3-8806-93B166AF2D88}"/>
              </a:ext>
            </a:extLst>
          </p:cNvPr>
          <p:cNvPicPr>
            <a:picLocks noChangeAspect="1"/>
          </p:cNvPicPr>
          <p:nvPr/>
        </p:nvPicPr>
        <p:blipFill>
          <a:blip r:embed="rId24" cstate="print">
            <a:extLst>
              <a:ext uri="{96DAC541-7B7A-43D3-8B79-37D633B846F1}">
                <asvg:svgBlip xmlns:asvg="http://schemas.microsoft.com/office/drawing/2016/SVG/main" r:embed="rId25"/>
              </a:ext>
            </a:extLst>
          </a:blip>
          <a:stretch>
            <a:fillRect/>
          </a:stretch>
        </p:blipFill>
        <p:spPr>
          <a:xfrm>
            <a:off x="3200400" y="609600"/>
            <a:ext cx="831215" cy="838200"/>
          </a:xfrm>
          <a:prstGeom prst="rect">
            <a:avLst/>
          </a:prstGeom>
        </p:spPr>
      </p:pic>
      <p:sp>
        <p:nvSpPr>
          <p:cNvPr id="6" name="Google Shape;228;p6">
            <a:extLst>
              <a:ext uri="{FF2B5EF4-FFF2-40B4-BE49-F238E27FC236}">
                <a16:creationId xmlns:a16="http://schemas.microsoft.com/office/drawing/2014/main" id="{A9534302-B4A7-4F91-8458-9CD601DB3C8B}"/>
              </a:ext>
            </a:extLst>
          </p:cNvPr>
          <p:cNvSpPr txBox="1">
            <a:spLocks/>
          </p:cNvSpPr>
          <p:nvPr/>
        </p:nvSpPr>
        <p:spPr>
          <a:xfrm>
            <a:off x="4114800" y="457200"/>
            <a:ext cx="55626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Competencias de un líder</a:t>
            </a:r>
          </a:p>
          <a:p>
            <a:pPr>
              <a:buClr>
                <a:srgbClr val="F5A939"/>
              </a:buClr>
              <a:buSzPts val="3200"/>
            </a:pPr>
            <a:r>
              <a:rPr lang="es-ES" sz="4000" b="1" dirty="0">
                <a:solidFill>
                  <a:srgbClr val="F7AA27"/>
                </a:solidFill>
              </a:rPr>
              <a:t>en épocas de cambio</a:t>
            </a:r>
          </a:p>
        </p:txBody>
      </p:sp>
      <p:grpSp>
        <p:nvGrpSpPr>
          <p:cNvPr id="11" name="Grupo 10">
            <a:extLst>
              <a:ext uri="{FF2B5EF4-FFF2-40B4-BE49-F238E27FC236}">
                <a16:creationId xmlns:a16="http://schemas.microsoft.com/office/drawing/2014/main" id="{D611085F-3C0F-4047-8D64-4477B183F87A}"/>
              </a:ext>
            </a:extLst>
          </p:cNvPr>
          <p:cNvGrpSpPr/>
          <p:nvPr/>
        </p:nvGrpSpPr>
        <p:grpSpPr>
          <a:xfrm>
            <a:off x="990600" y="1905000"/>
            <a:ext cx="2895600" cy="830997"/>
            <a:chOff x="685800" y="2286000"/>
            <a:chExt cx="2895600" cy="830997"/>
          </a:xfrm>
        </p:grpSpPr>
        <p:pic>
          <p:nvPicPr>
            <p:cNvPr id="9" name="Gráfico 8">
              <a:extLst>
                <a:ext uri="{FF2B5EF4-FFF2-40B4-BE49-F238E27FC236}">
                  <a16:creationId xmlns:a16="http://schemas.microsoft.com/office/drawing/2014/main" id="{3D12B540-957E-443B-87DF-D8F901EC4780}"/>
                </a:ext>
              </a:extLst>
            </p:cNvPr>
            <p:cNvPicPr>
              <a:picLocks noChangeAspect="1"/>
            </p:cNvPicPr>
            <p:nvPr/>
          </p:nvPicPr>
          <p:blipFill>
            <a:blip r:embed="rId26" cstate="print">
              <a:extLst>
                <a:ext uri="{96DAC541-7B7A-43D3-8B79-37D633B846F1}">
                  <asvg:svgBlip xmlns:asvg="http://schemas.microsoft.com/office/drawing/2016/SVG/main" r:embed="rId27"/>
                </a:ext>
              </a:extLst>
            </a:blip>
            <a:stretch>
              <a:fillRect/>
            </a:stretch>
          </p:blipFill>
          <p:spPr>
            <a:xfrm>
              <a:off x="685800" y="2514600"/>
              <a:ext cx="762000" cy="503039"/>
            </a:xfrm>
            <a:prstGeom prst="rect">
              <a:avLst/>
            </a:prstGeom>
          </p:spPr>
        </p:pic>
        <p:sp>
          <p:nvSpPr>
            <p:cNvPr id="10" name="CuadroTexto 9">
              <a:extLst>
                <a:ext uri="{FF2B5EF4-FFF2-40B4-BE49-F238E27FC236}">
                  <a16:creationId xmlns:a16="http://schemas.microsoft.com/office/drawing/2014/main" id="{C0F4C4E3-40EF-4716-87FF-D7371F9F1D57}"/>
                </a:ext>
              </a:extLst>
            </p:cNvPr>
            <p:cNvSpPr txBox="1"/>
            <p:nvPr/>
          </p:nvSpPr>
          <p:spPr>
            <a:xfrm>
              <a:off x="1524000" y="2286000"/>
              <a:ext cx="2057400" cy="830997"/>
            </a:xfrm>
            <a:prstGeom prst="rect">
              <a:avLst/>
            </a:prstGeom>
            <a:noFill/>
          </p:spPr>
          <p:txBody>
            <a:bodyPr wrap="square" rtlCol="0">
              <a:spAutoFit/>
            </a:bodyPr>
            <a:lstStyle/>
            <a:p>
              <a:r>
                <a:rPr lang="es-ES" sz="2400" b="1" dirty="0">
                  <a:solidFill>
                    <a:srgbClr val="4A5184"/>
                  </a:solidFill>
                </a:rPr>
                <a:t>Compromiso con la verdad</a:t>
              </a:r>
            </a:p>
          </p:txBody>
        </p:sp>
      </p:grpSp>
      <p:grpSp>
        <p:nvGrpSpPr>
          <p:cNvPr id="17" name="Grupo 16">
            <a:extLst>
              <a:ext uri="{FF2B5EF4-FFF2-40B4-BE49-F238E27FC236}">
                <a16:creationId xmlns:a16="http://schemas.microsoft.com/office/drawing/2014/main" id="{D425F9B4-3053-4955-9F70-07692AAD529E}"/>
              </a:ext>
            </a:extLst>
          </p:cNvPr>
          <p:cNvGrpSpPr/>
          <p:nvPr/>
        </p:nvGrpSpPr>
        <p:grpSpPr>
          <a:xfrm>
            <a:off x="4572000" y="1905000"/>
            <a:ext cx="2819400" cy="838200"/>
            <a:chOff x="3810000" y="2286000"/>
            <a:chExt cx="2819400" cy="838200"/>
          </a:xfrm>
        </p:grpSpPr>
        <p:pic>
          <p:nvPicPr>
            <p:cNvPr id="16" name="Gráfico 15">
              <a:extLst>
                <a:ext uri="{FF2B5EF4-FFF2-40B4-BE49-F238E27FC236}">
                  <a16:creationId xmlns:a16="http://schemas.microsoft.com/office/drawing/2014/main" id="{035542D1-59B6-4B68-9BDB-5168B747B4B7}"/>
                </a:ext>
              </a:extLst>
            </p:cNvPr>
            <p:cNvPicPr>
              <a:picLocks noChangeAspect="1"/>
            </p:cNvPicPr>
            <p:nvPr/>
          </p:nvPicPr>
          <p:blipFill>
            <a:blip r:embed="rId28" cstate="print">
              <a:extLst>
                <a:ext uri="{96DAC541-7B7A-43D3-8B79-37D633B846F1}">
                  <asvg:svgBlip xmlns:asvg="http://schemas.microsoft.com/office/drawing/2016/SVG/main" r:embed="rId29"/>
                </a:ext>
              </a:extLst>
            </a:blip>
            <a:stretch>
              <a:fillRect/>
            </a:stretch>
          </p:blipFill>
          <p:spPr>
            <a:xfrm>
              <a:off x="3810000" y="2286000"/>
              <a:ext cx="733425" cy="838200"/>
            </a:xfrm>
            <a:prstGeom prst="rect">
              <a:avLst/>
            </a:prstGeom>
          </p:spPr>
        </p:pic>
        <p:sp>
          <p:nvSpPr>
            <p:cNvPr id="14" name="CuadroTexto 13">
              <a:extLst>
                <a:ext uri="{FF2B5EF4-FFF2-40B4-BE49-F238E27FC236}">
                  <a16:creationId xmlns:a16="http://schemas.microsoft.com/office/drawing/2014/main" id="{10BFB0EB-B84B-46B1-867B-B14C69934209}"/>
                </a:ext>
              </a:extLst>
            </p:cNvPr>
            <p:cNvSpPr txBox="1"/>
            <p:nvPr/>
          </p:nvSpPr>
          <p:spPr>
            <a:xfrm>
              <a:off x="4572000" y="2286000"/>
              <a:ext cx="2057400" cy="830997"/>
            </a:xfrm>
            <a:prstGeom prst="rect">
              <a:avLst/>
            </a:prstGeom>
            <a:noFill/>
          </p:spPr>
          <p:txBody>
            <a:bodyPr wrap="square" rtlCol="0">
              <a:spAutoFit/>
            </a:bodyPr>
            <a:lstStyle/>
            <a:p>
              <a:r>
                <a:rPr lang="es-ES" sz="2400" b="1" dirty="0">
                  <a:solidFill>
                    <a:srgbClr val="4A5184"/>
                  </a:solidFill>
                </a:rPr>
                <a:t>Gestión del</a:t>
              </a:r>
            </a:p>
            <a:p>
              <a:r>
                <a:rPr lang="es-ES" sz="2400" b="1" dirty="0">
                  <a:solidFill>
                    <a:srgbClr val="4A5184"/>
                  </a:solidFill>
                </a:rPr>
                <a:t>cambio</a:t>
              </a:r>
            </a:p>
          </p:txBody>
        </p:sp>
      </p:grpSp>
      <p:sp>
        <p:nvSpPr>
          <p:cNvPr id="20" name="CuadroTexto 19">
            <a:extLst>
              <a:ext uri="{FF2B5EF4-FFF2-40B4-BE49-F238E27FC236}">
                <a16:creationId xmlns:a16="http://schemas.microsoft.com/office/drawing/2014/main" id="{6A192663-C216-438F-9A9C-247D5B4FB940}"/>
              </a:ext>
            </a:extLst>
          </p:cNvPr>
          <p:cNvSpPr txBox="1"/>
          <p:nvPr/>
        </p:nvSpPr>
        <p:spPr>
          <a:xfrm>
            <a:off x="8229600" y="1752600"/>
            <a:ext cx="3810000" cy="1200329"/>
          </a:xfrm>
          <a:prstGeom prst="rect">
            <a:avLst/>
          </a:prstGeom>
          <a:noFill/>
        </p:spPr>
        <p:txBody>
          <a:bodyPr wrap="square" rtlCol="0">
            <a:spAutoFit/>
          </a:bodyPr>
          <a:lstStyle/>
          <a:p>
            <a:r>
              <a:rPr lang="es-ES" sz="2400" b="1" dirty="0">
                <a:solidFill>
                  <a:srgbClr val="4A5184"/>
                </a:solidFill>
              </a:rPr>
              <a:t>Visión estratégica y capacidad para planificar frente a lo inesperado</a:t>
            </a:r>
          </a:p>
        </p:txBody>
      </p:sp>
      <p:sp>
        <p:nvSpPr>
          <p:cNvPr id="26" name="CuadroTexto 25">
            <a:extLst>
              <a:ext uri="{FF2B5EF4-FFF2-40B4-BE49-F238E27FC236}">
                <a16:creationId xmlns:a16="http://schemas.microsoft.com/office/drawing/2014/main" id="{50ABCFD1-5F3F-46B0-821B-1FA4FEF54318}"/>
              </a:ext>
            </a:extLst>
          </p:cNvPr>
          <p:cNvSpPr txBox="1"/>
          <p:nvPr/>
        </p:nvSpPr>
        <p:spPr>
          <a:xfrm>
            <a:off x="1828800" y="2895600"/>
            <a:ext cx="2057400" cy="1200329"/>
          </a:xfrm>
          <a:prstGeom prst="rect">
            <a:avLst/>
          </a:prstGeom>
          <a:noFill/>
        </p:spPr>
        <p:txBody>
          <a:bodyPr wrap="square" rtlCol="0">
            <a:spAutoFit/>
          </a:bodyPr>
          <a:lstStyle/>
          <a:p>
            <a:r>
              <a:rPr lang="es-ES" sz="2400" b="1" dirty="0">
                <a:solidFill>
                  <a:srgbClr val="4A5184"/>
                </a:solidFill>
              </a:rPr>
              <a:t>Capacidad de</a:t>
            </a:r>
          </a:p>
          <a:p>
            <a:r>
              <a:rPr lang="es-ES" sz="2400" b="1" dirty="0">
                <a:solidFill>
                  <a:srgbClr val="4A5184"/>
                </a:solidFill>
              </a:rPr>
              <a:t>desarrollar </a:t>
            </a:r>
          </a:p>
          <a:p>
            <a:r>
              <a:rPr lang="es-ES" sz="2400" b="1" dirty="0">
                <a:solidFill>
                  <a:srgbClr val="4A5184"/>
                </a:solidFill>
              </a:rPr>
              <a:t>a otros</a:t>
            </a:r>
          </a:p>
        </p:txBody>
      </p:sp>
      <p:sp>
        <p:nvSpPr>
          <p:cNvPr id="29" name="CuadroTexto 28">
            <a:extLst>
              <a:ext uri="{FF2B5EF4-FFF2-40B4-BE49-F238E27FC236}">
                <a16:creationId xmlns:a16="http://schemas.microsoft.com/office/drawing/2014/main" id="{1CAA9A71-DC2F-432B-BE40-807BCC7FDE4B}"/>
              </a:ext>
            </a:extLst>
          </p:cNvPr>
          <p:cNvSpPr txBox="1"/>
          <p:nvPr/>
        </p:nvSpPr>
        <p:spPr>
          <a:xfrm>
            <a:off x="5334000" y="3276600"/>
            <a:ext cx="2057400" cy="461665"/>
          </a:xfrm>
          <a:prstGeom prst="rect">
            <a:avLst/>
          </a:prstGeom>
          <a:noFill/>
        </p:spPr>
        <p:txBody>
          <a:bodyPr wrap="square" rtlCol="0">
            <a:spAutoFit/>
          </a:bodyPr>
          <a:lstStyle/>
          <a:p>
            <a:r>
              <a:rPr lang="es-ES" sz="2400" b="1" dirty="0">
                <a:solidFill>
                  <a:srgbClr val="4A5184"/>
                </a:solidFill>
              </a:rPr>
              <a:t>Empatía</a:t>
            </a:r>
          </a:p>
        </p:txBody>
      </p:sp>
      <p:sp>
        <p:nvSpPr>
          <p:cNvPr id="30" name="CuadroTexto 29">
            <a:extLst>
              <a:ext uri="{FF2B5EF4-FFF2-40B4-BE49-F238E27FC236}">
                <a16:creationId xmlns:a16="http://schemas.microsoft.com/office/drawing/2014/main" id="{15520BA2-3F7C-4E0E-9596-FB6B8225B657}"/>
              </a:ext>
            </a:extLst>
          </p:cNvPr>
          <p:cNvSpPr txBox="1"/>
          <p:nvPr/>
        </p:nvSpPr>
        <p:spPr>
          <a:xfrm>
            <a:off x="8229600" y="3276600"/>
            <a:ext cx="3810000" cy="461665"/>
          </a:xfrm>
          <a:prstGeom prst="rect">
            <a:avLst/>
          </a:prstGeom>
          <a:noFill/>
        </p:spPr>
        <p:txBody>
          <a:bodyPr wrap="square" rtlCol="0">
            <a:spAutoFit/>
          </a:bodyPr>
          <a:lstStyle/>
          <a:p>
            <a:r>
              <a:rPr lang="es-ES" sz="2400" b="1" dirty="0" err="1">
                <a:solidFill>
                  <a:srgbClr val="4A5184"/>
                </a:solidFill>
              </a:rPr>
              <a:t>Resilencia</a:t>
            </a:r>
            <a:endParaRPr lang="es-ES" sz="2400" b="1" dirty="0">
              <a:solidFill>
                <a:srgbClr val="4A5184"/>
              </a:solidFill>
            </a:endParaRPr>
          </a:p>
        </p:txBody>
      </p:sp>
      <p:sp>
        <p:nvSpPr>
          <p:cNvPr id="40" name="CuadroTexto 39">
            <a:extLst>
              <a:ext uri="{FF2B5EF4-FFF2-40B4-BE49-F238E27FC236}">
                <a16:creationId xmlns:a16="http://schemas.microsoft.com/office/drawing/2014/main" id="{6F2BC723-9C18-4991-AC04-3F4124708798}"/>
              </a:ext>
            </a:extLst>
          </p:cNvPr>
          <p:cNvSpPr txBox="1"/>
          <p:nvPr/>
        </p:nvSpPr>
        <p:spPr>
          <a:xfrm>
            <a:off x="1828800" y="4419600"/>
            <a:ext cx="2514600" cy="830997"/>
          </a:xfrm>
          <a:prstGeom prst="rect">
            <a:avLst/>
          </a:prstGeom>
          <a:noFill/>
        </p:spPr>
        <p:txBody>
          <a:bodyPr wrap="square" rtlCol="0">
            <a:spAutoFit/>
          </a:bodyPr>
          <a:lstStyle/>
          <a:p>
            <a:r>
              <a:rPr lang="es-ES" sz="2400" b="1" dirty="0">
                <a:solidFill>
                  <a:srgbClr val="4A5184"/>
                </a:solidFill>
              </a:rPr>
              <a:t>Comunicación</a:t>
            </a:r>
          </a:p>
          <a:p>
            <a:r>
              <a:rPr lang="es-ES" sz="2400" b="1" dirty="0">
                <a:solidFill>
                  <a:srgbClr val="4A5184"/>
                </a:solidFill>
              </a:rPr>
              <a:t>precisa y eficiente</a:t>
            </a:r>
          </a:p>
        </p:txBody>
      </p:sp>
      <p:sp>
        <p:nvSpPr>
          <p:cNvPr id="41" name="CuadroTexto 40">
            <a:extLst>
              <a:ext uri="{FF2B5EF4-FFF2-40B4-BE49-F238E27FC236}">
                <a16:creationId xmlns:a16="http://schemas.microsoft.com/office/drawing/2014/main" id="{2BD81682-9D7A-4FF2-8667-B22B99A1318F}"/>
              </a:ext>
            </a:extLst>
          </p:cNvPr>
          <p:cNvSpPr txBox="1"/>
          <p:nvPr/>
        </p:nvSpPr>
        <p:spPr>
          <a:xfrm>
            <a:off x="5334000" y="4191000"/>
            <a:ext cx="2057400" cy="1200329"/>
          </a:xfrm>
          <a:prstGeom prst="rect">
            <a:avLst/>
          </a:prstGeom>
          <a:noFill/>
        </p:spPr>
        <p:txBody>
          <a:bodyPr wrap="square" rtlCol="0">
            <a:spAutoFit/>
          </a:bodyPr>
          <a:lstStyle/>
          <a:p>
            <a:r>
              <a:rPr lang="es-ES" sz="2400" b="1" dirty="0">
                <a:solidFill>
                  <a:srgbClr val="4A5184"/>
                </a:solidFill>
              </a:rPr>
              <a:t>Motivación </a:t>
            </a:r>
          </a:p>
          <a:p>
            <a:r>
              <a:rPr lang="es-ES" sz="2400" b="1" dirty="0">
                <a:solidFill>
                  <a:srgbClr val="4A5184"/>
                </a:solidFill>
              </a:rPr>
              <a:t>para el logro</a:t>
            </a:r>
          </a:p>
          <a:p>
            <a:r>
              <a:rPr lang="es-ES" sz="2400" b="1" dirty="0">
                <a:solidFill>
                  <a:srgbClr val="4A5184"/>
                </a:solidFill>
              </a:rPr>
              <a:t>de resultados</a:t>
            </a:r>
          </a:p>
        </p:txBody>
      </p:sp>
      <p:sp>
        <p:nvSpPr>
          <p:cNvPr id="42" name="CuadroTexto 41">
            <a:extLst>
              <a:ext uri="{FF2B5EF4-FFF2-40B4-BE49-F238E27FC236}">
                <a16:creationId xmlns:a16="http://schemas.microsoft.com/office/drawing/2014/main" id="{88E9D069-4070-458B-AEC8-B43688D97AF5}"/>
              </a:ext>
            </a:extLst>
          </p:cNvPr>
          <p:cNvSpPr txBox="1"/>
          <p:nvPr/>
        </p:nvSpPr>
        <p:spPr>
          <a:xfrm>
            <a:off x="8153400" y="4572000"/>
            <a:ext cx="3810000" cy="461665"/>
          </a:xfrm>
          <a:prstGeom prst="rect">
            <a:avLst/>
          </a:prstGeom>
          <a:noFill/>
        </p:spPr>
        <p:txBody>
          <a:bodyPr wrap="square" rtlCol="0">
            <a:spAutoFit/>
          </a:bodyPr>
          <a:lstStyle/>
          <a:p>
            <a:r>
              <a:rPr lang="es-ES" sz="2400" b="1" dirty="0">
                <a:solidFill>
                  <a:srgbClr val="4A5184"/>
                </a:solidFill>
              </a:rPr>
              <a:t>Perspectiva diversa</a:t>
            </a:r>
          </a:p>
        </p:txBody>
      </p:sp>
      <p:sp>
        <p:nvSpPr>
          <p:cNvPr id="52" name="CuadroTexto 51">
            <a:extLst>
              <a:ext uri="{FF2B5EF4-FFF2-40B4-BE49-F238E27FC236}">
                <a16:creationId xmlns:a16="http://schemas.microsoft.com/office/drawing/2014/main" id="{D4E31180-0FA6-4BB9-9D84-03AEB5715E04}"/>
              </a:ext>
            </a:extLst>
          </p:cNvPr>
          <p:cNvSpPr txBox="1"/>
          <p:nvPr/>
        </p:nvSpPr>
        <p:spPr>
          <a:xfrm>
            <a:off x="3581400" y="5715000"/>
            <a:ext cx="3810000" cy="461665"/>
          </a:xfrm>
          <a:prstGeom prst="rect">
            <a:avLst/>
          </a:prstGeom>
          <a:noFill/>
        </p:spPr>
        <p:txBody>
          <a:bodyPr wrap="square" rtlCol="0">
            <a:spAutoFit/>
          </a:bodyPr>
          <a:lstStyle/>
          <a:p>
            <a:r>
              <a:rPr lang="es-ES" sz="2400" b="1" dirty="0">
                <a:solidFill>
                  <a:srgbClr val="4A5184"/>
                </a:solidFill>
              </a:rPr>
              <a:t>Visión de servicio</a:t>
            </a:r>
          </a:p>
        </p:txBody>
      </p:sp>
      <p:sp>
        <p:nvSpPr>
          <p:cNvPr id="56" name="CuadroTexto 55">
            <a:extLst>
              <a:ext uri="{FF2B5EF4-FFF2-40B4-BE49-F238E27FC236}">
                <a16:creationId xmlns:a16="http://schemas.microsoft.com/office/drawing/2014/main" id="{B830245B-C3C8-4989-AD2E-FAC94BB78330}"/>
              </a:ext>
            </a:extLst>
          </p:cNvPr>
          <p:cNvSpPr txBox="1"/>
          <p:nvPr/>
        </p:nvSpPr>
        <p:spPr>
          <a:xfrm>
            <a:off x="7315200" y="5715000"/>
            <a:ext cx="3810000" cy="461665"/>
          </a:xfrm>
          <a:prstGeom prst="rect">
            <a:avLst/>
          </a:prstGeom>
          <a:noFill/>
        </p:spPr>
        <p:txBody>
          <a:bodyPr wrap="square" rtlCol="0">
            <a:spAutoFit/>
          </a:bodyPr>
          <a:lstStyle/>
          <a:p>
            <a:r>
              <a:rPr lang="es-ES" sz="2400" b="1" dirty="0">
                <a:solidFill>
                  <a:srgbClr val="4A5184"/>
                </a:solidFill>
              </a:rPr>
              <a:t>Da el ejemplo</a:t>
            </a:r>
          </a:p>
        </p:txBody>
      </p:sp>
    </p:spTree>
    <p:extLst>
      <p:ext uri="{BB962C8B-B14F-4D97-AF65-F5344CB8AC3E}">
        <p14:creationId xmlns:p14="http://schemas.microsoft.com/office/powerpoint/2010/main" val="33599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checkerboard(across)">
                                      <p:cBhvr>
                                        <p:cTn id="12" dur="500"/>
                                        <p:tgtEl>
                                          <p:spTgt spid="58"/>
                                        </p:tgtEl>
                                      </p:cBhvr>
                                    </p:animEffect>
                                  </p:childTnLst>
                                </p:cTn>
                              </p:par>
                              <p:par>
                                <p:cTn id="13" presetID="5" presetClass="entr" presetSubtype="1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checkerboard(across)">
                                      <p:cBhvr>
                                        <p:cTn id="15" dur="500"/>
                                        <p:tgtEl>
                                          <p:spTgt spid="54"/>
                                        </p:tgtEl>
                                      </p:cBhvr>
                                    </p:animEffect>
                                  </p:childTnLst>
                                </p:cTn>
                              </p:par>
                              <p:par>
                                <p:cTn id="16" presetID="5" presetClass="entr" presetSubtype="1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checkerboard(across)">
                                      <p:cBhvr>
                                        <p:cTn id="18" dur="500"/>
                                        <p:tgtEl>
                                          <p:spTgt spid="47"/>
                                        </p:tgtEl>
                                      </p:cBhvr>
                                    </p:animEffect>
                                  </p:childTnLst>
                                </p:cTn>
                              </p:par>
                              <p:par>
                                <p:cTn id="19" presetID="5" presetClass="entr" presetSubtype="1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checkerboard(across)">
                                      <p:cBhvr>
                                        <p:cTn id="21" dur="500"/>
                                        <p:tgtEl>
                                          <p:spTgt spid="45"/>
                                        </p:tgtEl>
                                      </p:cBhvr>
                                    </p:animEffect>
                                  </p:childTnLst>
                                </p:cTn>
                              </p:par>
                              <p:par>
                                <p:cTn id="22" presetID="5" presetClass="entr" presetSubtype="10"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checkerboard(across)">
                                      <p:cBhvr>
                                        <p:cTn id="24" dur="500"/>
                                        <p:tgtEl>
                                          <p:spTgt spid="44"/>
                                        </p:tgtEl>
                                      </p:cBhvr>
                                    </p:animEffect>
                                  </p:childTnLst>
                                </p:cTn>
                              </p:par>
                              <p:par>
                                <p:cTn id="25" presetID="5" presetClass="entr" presetSubtype="1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checkerboard(across)">
                                      <p:cBhvr>
                                        <p:cTn id="27" dur="500"/>
                                        <p:tgtEl>
                                          <p:spTgt spid="36"/>
                                        </p:tgtEl>
                                      </p:cBhvr>
                                    </p:animEffect>
                                  </p:childTnLst>
                                </p:cTn>
                              </p:par>
                              <p:par>
                                <p:cTn id="28" presetID="5" presetClass="entr" presetSubtype="1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heckerboard(across)">
                                      <p:cBhvr>
                                        <p:cTn id="30" dur="500"/>
                                        <p:tgtEl>
                                          <p:spTgt spid="34"/>
                                        </p:tgtEl>
                                      </p:cBhvr>
                                    </p:animEffect>
                                  </p:childTnLst>
                                </p:cTn>
                              </p:par>
                              <p:par>
                                <p:cTn id="31" presetID="5" presetClass="entr" presetSubtype="1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heckerboard(across)">
                                      <p:cBhvr>
                                        <p:cTn id="33" dur="500"/>
                                        <p:tgtEl>
                                          <p:spTgt spid="32"/>
                                        </p:tgtEl>
                                      </p:cBhvr>
                                    </p:animEffect>
                                  </p:childTnLst>
                                </p:cTn>
                              </p:par>
                              <p:par>
                                <p:cTn id="34" presetID="5" presetClass="entr" presetSubtype="1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heckerboard(across)">
                                      <p:cBhvr>
                                        <p:cTn id="36" dur="500"/>
                                        <p:tgtEl>
                                          <p:spTgt spid="22"/>
                                        </p:tgtEl>
                                      </p:cBhvr>
                                    </p:animEffect>
                                  </p:childTnLst>
                                </p:cTn>
                              </p:par>
                              <p:par>
                                <p:cTn id="37" presetID="5" presetClass="entr" presetSubtype="1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par>
                                <p:cTn id="40" presetID="5" presetClass="entr" presetSubtype="1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heckerboard(across)">
                                      <p:cBhvr>
                                        <p:cTn id="42" dur="500"/>
                                        <p:tgtEl>
                                          <p:spTgt spid="17"/>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checkerboard(across)">
                                      <p:cBhvr>
                                        <p:cTn id="45" dur="500"/>
                                        <p:tgtEl>
                                          <p:spTgt spid="2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checkerboard(across)">
                                      <p:cBhvr>
                                        <p:cTn id="48" dur="500"/>
                                        <p:tgtEl>
                                          <p:spTgt spid="29"/>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checkerboard(across)">
                                      <p:cBhvr>
                                        <p:cTn id="51" dur="500"/>
                                        <p:tgtEl>
                                          <p:spTgt spid="30"/>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checkerboard(across)">
                                      <p:cBhvr>
                                        <p:cTn id="54" dur="500"/>
                                        <p:tgtEl>
                                          <p:spTgt spid="4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checkerboard(across)">
                                      <p:cBhvr>
                                        <p:cTn id="57" dur="500"/>
                                        <p:tgtEl>
                                          <p:spTgt spid="41"/>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checkerboard(across)">
                                      <p:cBhvr>
                                        <p:cTn id="60" dur="500"/>
                                        <p:tgtEl>
                                          <p:spTgt spid="42"/>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checkerboard(across)">
                                      <p:cBhvr>
                                        <p:cTn id="63" dur="500"/>
                                        <p:tgtEl>
                                          <p:spTgt spid="52"/>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checkerboard(across)">
                                      <p:cBhvr>
                                        <p:cTn id="6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P spid="29" grpId="0"/>
      <p:bldP spid="30" grpId="0"/>
      <p:bldP spid="40" grpId="0"/>
      <p:bldP spid="41" grpId="0"/>
      <p:bldP spid="42" grpId="0"/>
      <p:bldP spid="52"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3D615C5C-CD80-4028-A010-8333D2DF239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94F281E-46D3-485D-968B-13749E25A9B9}"/>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78A4621F-101B-4E55-BBAD-6EF4406BA0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Rectángulo: esquinas redondeadas 4">
            <a:extLst>
              <a:ext uri="{FF2B5EF4-FFF2-40B4-BE49-F238E27FC236}">
                <a16:creationId xmlns:a16="http://schemas.microsoft.com/office/drawing/2014/main" id="{15915C8A-CB4C-4FC5-BDB8-CEC23A3D7787}"/>
              </a:ext>
            </a:extLst>
          </p:cNvPr>
          <p:cNvSpPr/>
          <p:nvPr/>
        </p:nvSpPr>
        <p:spPr>
          <a:xfrm>
            <a:off x="2743200" y="3048000"/>
            <a:ext cx="6705600" cy="914400"/>
          </a:xfrm>
          <a:prstGeom prst="roundRect">
            <a:avLst>
              <a:gd name="adj" fmla="val 50000"/>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100" b="1" dirty="0">
                <a:solidFill>
                  <a:srgbClr val="4A5184"/>
                </a:solidFill>
                <a:latin typeface="+mj-lt"/>
                <a:cs typeface="Arial" pitchFamily="34" charset="0"/>
              </a:rPr>
              <a:t>Responsabilidades</a:t>
            </a:r>
            <a:r>
              <a:rPr lang="es-ES_tradnl" sz="3100" b="1" dirty="0">
                <a:solidFill>
                  <a:schemeClr val="bg1"/>
                </a:solidFill>
                <a:latin typeface="+mj-lt"/>
                <a:cs typeface="Arial" pitchFamily="34" charset="0"/>
              </a:rPr>
              <a:t> de un buen </a:t>
            </a:r>
            <a:r>
              <a:rPr lang="es-ES_tradnl" sz="3100" b="1" dirty="0" err="1">
                <a:solidFill>
                  <a:schemeClr val="bg1"/>
                </a:solidFill>
                <a:latin typeface="+mj-lt"/>
                <a:cs typeface="Arial" pitchFamily="34" charset="0"/>
              </a:rPr>
              <a:t>lider</a:t>
            </a:r>
            <a:endParaRPr lang="es-AR" sz="3100" b="1" dirty="0">
              <a:solidFill>
                <a:schemeClr val="bg1"/>
              </a:solidFill>
              <a:latin typeface="+mj-lt"/>
            </a:endParaRPr>
          </a:p>
        </p:txBody>
      </p:sp>
      <p:grpSp>
        <p:nvGrpSpPr>
          <p:cNvPr id="6" name="Grupo 38">
            <a:extLst>
              <a:ext uri="{FF2B5EF4-FFF2-40B4-BE49-F238E27FC236}">
                <a16:creationId xmlns:a16="http://schemas.microsoft.com/office/drawing/2014/main" id="{0F7032EB-BDC9-4CD7-9278-08069CA0DA5F}"/>
              </a:ext>
            </a:extLst>
          </p:cNvPr>
          <p:cNvGrpSpPr/>
          <p:nvPr/>
        </p:nvGrpSpPr>
        <p:grpSpPr>
          <a:xfrm>
            <a:off x="1738402" y="1203274"/>
            <a:ext cx="3285047" cy="1728347"/>
            <a:chOff x="1770285" y="1057933"/>
            <a:chExt cx="2623180" cy="1508890"/>
          </a:xfrm>
          <a:solidFill>
            <a:srgbClr val="09ABB7"/>
          </a:solidFill>
          <a:effectLst/>
        </p:grpSpPr>
        <p:pic>
          <p:nvPicPr>
            <p:cNvPr id="7" name="Gráfico 6">
              <a:extLst>
                <a:ext uri="{FF2B5EF4-FFF2-40B4-BE49-F238E27FC236}">
                  <a16:creationId xmlns:a16="http://schemas.microsoft.com/office/drawing/2014/main" id="{78A80DC5-B92E-4BAB-86FC-2E41B000CEB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953820" y="1057933"/>
              <a:ext cx="2151146" cy="1508890"/>
            </a:xfrm>
            <a:prstGeom prst="rect">
              <a:avLst/>
            </a:prstGeom>
            <a:effectLst/>
          </p:spPr>
        </p:pic>
        <p:sp>
          <p:nvSpPr>
            <p:cNvPr id="8" name="CuadroTexto 7">
              <a:extLst>
                <a:ext uri="{FF2B5EF4-FFF2-40B4-BE49-F238E27FC236}">
                  <a16:creationId xmlns:a16="http://schemas.microsoft.com/office/drawing/2014/main" id="{9EB841DA-3589-4BE5-9305-C5D3AD0F8FCA}"/>
                </a:ext>
              </a:extLst>
            </p:cNvPr>
            <p:cNvSpPr txBox="1"/>
            <p:nvPr/>
          </p:nvSpPr>
          <p:spPr>
            <a:xfrm>
              <a:off x="1770285" y="1310356"/>
              <a:ext cx="2623180" cy="759348"/>
            </a:xfrm>
            <a:prstGeom prst="rect">
              <a:avLst/>
            </a:prstGeom>
            <a:noFill/>
          </p:spPr>
          <p:txBody>
            <a:bodyPr wrap="square" rtlCol="0">
              <a:spAutoFit/>
            </a:bodyPr>
            <a:lstStyle/>
            <a:p>
              <a:pPr marR="425286" algn="ctr">
                <a:lnSpc>
                  <a:spcPct val="101200"/>
                </a:lnSpc>
                <a:spcBef>
                  <a:spcPts val="101"/>
                </a:spcBef>
              </a:pPr>
              <a:r>
                <a:rPr lang="en-US" sz="2500" b="1" dirty="0" err="1">
                  <a:solidFill>
                    <a:schemeClr val="bg1"/>
                  </a:solidFill>
                  <a:latin typeface="+mj-lt"/>
                  <a:cs typeface="Arial" pitchFamily="34" charset="0"/>
                </a:rPr>
                <a:t>Gestionar</a:t>
              </a:r>
              <a:r>
                <a:rPr lang="en-US" sz="2500" b="1" dirty="0">
                  <a:solidFill>
                    <a:schemeClr val="bg1"/>
                  </a:solidFill>
                  <a:latin typeface="+mj-lt"/>
                  <a:cs typeface="Arial" pitchFamily="34" charset="0"/>
                </a:rPr>
                <a:t> </a:t>
              </a:r>
              <a:r>
                <a:rPr lang="en-US" sz="2500" b="1" dirty="0" err="1">
                  <a:solidFill>
                    <a:schemeClr val="bg1"/>
                  </a:solidFill>
                  <a:latin typeface="+mj-lt"/>
                  <a:cs typeface="Arial" pitchFamily="34" charset="0"/>
                </a:rPr>
                <a:t>el</a:t>
              </a:r>
              <a:r>
                <a:rPr lang="en-US" sz="2500" b="1" dirty="0">
                  <a:solidFill>
                    <a:schemeClr val="bg1"/>
                  </a:solidFill>
                  <a:latin typeface="+mj-lt"/>
                  <a:cs typeface="Arial" pitchFamily="34" charset="0"/>
                </a:rPr>
                <a:t> </a:t>
              </a:r>
            </a:p>
            <a:p>
              <a:pPr marR="425286" algn="ctr">
                <a:lnSpc>
                  <a:spcPct val="101200"/>
                </a:lnSpc>
                <a:spcBef>
                  <a:spcPts val="101"/>
                </a:spcBef>
              </a:pPr>
              <a:r>
                <a:rPr lang="en-US" sz="2500" b="1" dirty="0" err="1">
                  <a:solidFill>
                    <a:schemeClr val="bg1"/>
                  </a:solidFill>
                  <a:latin typeface="+mj-lt"/>
                  <a:cs typeface="Arial" pitchFamily="34" charset="0"/>
                </a:rPr>
                <a:t>clima</a:t>
              </a:r>
              <a:r>
                <a:rPr lang="en-US" sz="2500" b="1" dirty="0">
                  <a:solidFill>
                    <a:schemeClr val="bg1"/>
                  </a:solidFill>
                  <a:latin typeface="+mj-lt"/>
                  <a:cs typeface="Arial" pitchFamily="34" charset="0"/>
                </a:rPr>
                <a:t> del </a:t>
              </a:r>
              <a:r>
                <a:rPr lang="en-US" sz="2500" b="1" dirty="0" err="1">
                  <a:solidFill>
                    <a:schemeClr val="bg1"/>
                  </a:solidFill>
                  <a:latin typeface="+mj-lt"/>
                  <a:cs typeface="Arial" pitchFamily="34" charset="0"/>
                </a:rPr>
                <a:t>equipo</a:t>
              </a:r>
              <a:endParaRPr lang="en-US" sz="2500" b="1" dirty="0">
                <a:solidFill>
                  <a:schemeClr val="bg1"/>
                </a:solidFill>
                <a:latin typeface="+mj-lt"/>
                <a:cs typeface="Arial" pitchFamily="34" charset="0"/>
              </a:endParaRPr>
            </a:p>
          </p:txBody>
        </p:sp>
      </p:grpSp>
      <p:grpSp>
        <p:nvGrpSpPr>
          <p:cNvPr id="10" name="Grupo 38">
            <a:extLst>
              <a:ext uri="{FF2B5EF4-FFF2-40B4-BE49-F238E27FC236}">
                <a16:creationId xmlns:a16="http://schemas.microsoft.com/office/drawing/2014/main" id="{3650B75B-8CD7-4EAB-9711-7254D26AAC41}"/>
              </a:ext>
            </a:extLst>
          </p:cNvPr>
          <p:cNvGrpSpPr/>
          <p:nvPr/>
        </p:nvGrpSpPr>
        <p:grpSpPr>
          <a:xfrm flipH="1">
            <a:off x="7218872" y="1219200"/>
            <a:ext cx="3200400" cy="1728347"/>
            <a:chOff x="1669988" y="1057933"/>
            <a:chExt cx="2623180" cy="1508890"/>
          </a:xfrm>
          <a:solidFill>
            <a:srgbClr val="09ABB7"/>
          </a:solidFill>
          <a:effectLst/>
        </p:grpSpPr>
        <p:pic>
          <p:nvPicPr>
            <p:cNvPr id="11" name="Gráfico 10">
              <a:extLst>
                <a:ext uri="{FF2B5EF4-FFF2-40B4-BE49-F238E27FC236}">
                  <a16:creationId xmlns:a16="http://schemas.microsoft.com/office/drawing/2014/main" id="{3EA46FC6-25E8-4E43-B705-B079D2427020}"/>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953821" y="1057933"/>
              <a:ext cx="2151146" cy="1508890"/>
            </a:xfrm>
            <a:prstGeom prst="rect">
              <a:avLst/>
            </a:prstGeom>
            <a:effectLst/>
          </p:spPr>
        </p:pic>
        <p:sp>
          <p:nvSpPr>
            <p:cNvPr id="12" name="CuadroTexto 11">
              <a:extLst>
                <a:ext uri="{FF2B5EF4-FFF2-40B4-BE49-F238E27FC236}">
                  <a16:creationId xmlns:a16="http://schemas.microsoft.com/office/drawing/2014/main" id="{E3E99383-96E7-48C2-9034-FF911705F3A3}"/>
                </a:ext>
              </a:extLst>
            </p:cNvPr>
            <p:cNvSpPr txBox="1"/>
            <p:nvPr/>
          </p:nvSpPr>
          <p:spPr>
            <a:xfrm>
              <a:off x="1669988" y="1190982"/>
              <a:ext cx="2623180" cy="1087382"/>
            </a:xfrm>
            <a:prstGeom prst="rect">
              <a:avLst/>
            </a:prstGeom>
            <a:noFill/>
          </p:spPr>
          <p:txBody>
            <a:bodyPr wrap="square" rtlCol="0">
              <a:spAutoFit/>
            </a:bodyPr>
            <a:lstStyle/>
            <a:p>
              <a:pPr marR="425286" algn="ctr">
                <a:lnSpc>
                  <a:spcPct val="101200"/>
                </a:lnSpc>
                <a:spcBef>
                  <a:spcPts val="101"/>
                </a:spcBef>
                <a:buClrTx/>
                <a:buFontTx/>
                <a:buNone/>
              </a:pPr>
              <a:r>
                <a:rPr lang="es-ES" sz="2500" b="1" dirty="0">
                  <a:solidFill>
                    <a:schemeClr val="bg1"/>
                  </a:solidFill>
                  <a:latin typeface="+mj-lt"/>
                  <a:cs typeface="Arial" pitchFamily="34" charset="0"/>
                </a:rPr>
                <a:t>Acompañar el desarrollo de las personas </a:t>
              </a:r>
              <a:endParaRPr lang="es-AR" sz="2500" b="1" dirty="0">
                <a:solidFill>
                  <a:schemeClr val="bg1"/>
                </a:solidFill>
                <a:latin typeface="+mj-lt"/>
                <a:cs typeface="Arial" pitchFamily="34" charset="0"/>
              </a:endParaRPr>
            </a:p>
          </p:txBody>
        </p:sp>
      </p:grpSp>
      <p:grpSp>
        <p:nvGrpSpPr>
          <p:cNvPr id="26" name="Grupo 25">
            <a:extLst>
              <a:ext uri="{FF2B5EF4-FFF2-40B4-BE49-F238E27FC236}">
                <a16:creationId xmlns:a16="http://schemas.microsoft.com/office/drawing/2014/main" id="{B112E8FE-2755-4F3E-BFF9-9A9F98EBE439}"/>
              </a:ext>
            </a:extLst>
          </p:cNvPr>
          <p:cNvGrpSpPr/>
          <p:nvPr/>
        </p:nvGrpSpPr>
        <p:grpSpPr>
          <a:xfrm>
            <a:off x="7185804" y="4191000"/>
            <a:ext cx="3285047" cy="1728347"/>
            <a:chOff x="785004" y="4191000"/>
            <a:chExt cx="3285047" cy="1728347"/>
          </a:xfrm>
        </p:grpSpPr>
        <p:pic>
          <p:nvPicPr>
            <p:cNvPr id="21" name="Gráfico 20">
              <a:extLst>
                <a:ext uri="{FF2B5EF4-FFF2-40B4-BE49-F238E27FC236}">
                  <a16:creationId xmlns:a16="http://schemas.microsoft.com/office/drawing/2014/main" id="{CBE2269C-41BF-4E8D-B86E-0165E9099B98}"/>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rot="10800000">
              <a:off x="977646" y="4191000"/>
              <a:ext cx="2693912" cy="1728347"/>
            </a:xfrm>
            <a:prstGeom prst="rect">
              <a:avLst/>
            </a:prstGeom>
            <a:effectLst/>
          </p:spPr>
        </p:pic>
        <p:sp>
          <p:nvSpPr>
            <p:cNvPr id="22" name="CuadroTexto 21">
              <a:extLst>
                <a:ext uri="{FF2B5EF4-FFF2-40B4-BE49-F238E27FC236}">
                  <a16:creationId xmlns:a16="http://schemas.microsoft.com/office/drawing/2014/main" id="{B81D07DC-237D-43BF-BDDA-07B07540F0BE}"/>
                </a:ext>
              </a:extLst>
            </p:cNvPr>
            <p:cNvSpPr txBox="1"/>
            <p:nvPr/>
          </p:nvSpPr>
          <p:spPr>
            <a:xfrm>
              <a:off x="785004" y="4586377"/>
              <a:ext cx="3285047" cy="1245534"/>
            </a:xfrm>
            <a:prstGeom prst="rect">
              <a:avLst/>
            </a:prstGeom>
            <a:noFill/>
          </p:spPr>
          <p:txBody>
            <a:bodyPr wrap="square" rtlCol="0">
              <a:spAutoFit/>
            </a:bodyPr>
            <a:lstStyle/>
            <a:p>
              <a:pPr marR="425286" algn="ctr">
                <a:lnSpc>
                  <a:spcPct val="101200"/>
                </a:lnSpc>
                <a:spcBef>
                  <a:spcPts val="101"/>
                </a:spcBef>
              </a:pPr>
              <a:r>
                <a:rPr lang="es-ES" sz="2500" b="1" dirty="0">
                  <a:solidFill>
                    <a:schemeClr val="bg1"/>
                  </a:solidFill>
                  <a:latin typeface="+mj-lt"/>
                  <a:cs typeface="Arial" pitchFamily="34" charset="0"/>
                </a:rPr>
                <a:t>Llevar adelante  estrategia de la  organización</a:t>
              </a:r>
            </a:p>
          </p:txBody>
        </p:sp>
      </p:grpSp>
      <p:grpSp>
        <p:nvGrpSpPr>
          <p:cNvPr id="27" name="Grupo 26">
            <a:extLst>
              <a:ext uri="{FF2B5EF4-FFF2-40B4-BE49-F238E27FC236}">
                <a16:creationId xmlns:a16="http://schemas.microsoft.com/office/drawing/2014/main" id="{B17F126D-DA1F-4705-B2CA-995E804F9D5D}"/>
              </a:ext>
            </a:extLst>
          </p:cNvPr>
          <p:cNvGrpSpPr/>
          <p:nvPr/>
        </p:nvGrpSpPr>
        <p:grpSpPr>
          <a:xfrm>
            <a:off x="1718095" y="4114800"/>
            <a:ext cx="3200400" cy="1728347"/>
            <a:chOff x="803695" y="4343400"/>
            <a:chExt cx="3200400" cy="1728347"/>
          </a:xfrm>
        </p:grpSpPr>
        <p:pic>
          <p:nvPicPr>
            <p:cNvPr id="24" name="Gráfico 23">
              <a:extLst>
                <a:ext uri="{FF2B5EF4-FFF2-40B4-BE49-F238E27FC236}">
                  <a16:creationId xmlns:a16="http://schemas.microsoft.com/office/drawing/2014/main" id="{066FABC9-EC3F-4535-819D-1FE5CAA92C28}"/>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rot="10800000" flipH="1">
              <a:off x="1047686" y="4343400"/>
              <a:ext cx="2624497" cy="1728347"/>
            </a:xfrm>
            <a:prstGeom prst="rect">
              <a:avLst/>
            </a:prstGeom>
            <a:effectLst/>
          </p:spPr>
        </p:pic>
        <p:sp>
          <p:nvSpPr>
            <p:cNvPr id="25" name="CuadroTexto 24">
              <a:extLst>
                <a:ext uri="{FF2B5EF4-FFF2-40B4-BE49-F238E27FC236}">
                  <a16:creationId xmlns:a16="http://schemas.microsoft.com/office/drawing/2014/main" id="{6ACD22E3-88AC-4A5F-9884-91C9CFF8BFA2}"/>
                </a:ext>
              </a:extLst>
            </p:cNvPr>
            <p:cNvSpPr txBox="1"/>
            <p:nvPr/>
          </p:nvSpPr>
          <p:spPr>
            <a:xfrm flipH="1">
              <a:off x="803695" y="4724400"/>
              <a:ext cx="3200400" cy="1245534"/>
            </a:xfrm>
            <a:prstGeom prst="rect">
              <a:avLst/>
            </a:prstGeom>
            <a:noFill/>
          </p:spPr>
          <p:txBody>
            <a:bodyPr wrap="square" rtlCol="0">
              <a:spAutoFit/>
            </a:bodyPr>
            <a:lstStyle/>
            <a:p>
              <a:pPr marR="425286" algn="ctr">
                <a:lnSpc>
                  <a:spcPct val="101200"/>
                </a:lnSpc>
                <a:spcBef>
                  <a:spcPts val="101"/>
                </a:spcBef>
              </a:pPr>
              <a:r>
                <a:rPr lang="es-ES" sz="2500" b="1" dirty="0">
                  <a:solidFill>
                    <a:schemeClr val="bg1"/>
                  </a:solidFill>
                  <a:latin typeface="+mj-lt"/>
                  <a:cs typeface="Arial" pitchFamily="34" charset="0"/>
                </a:rPr>
                <a:t>Transmisión y  coherencia de  valores</a:t>
              </a:r>
            </a:p>
          </p:txBody>
        </p:sp>
      </p:grpSp>
    </p:spTree>
    <p:extLst>
      <p:ext uri="{BB962C8B-B14F-4D97-AF65-F5344CB8AC3E}">
        <p14:creationId xmlns:p14="http://schemas.microsoft.com/office/powerpoint/2010/main" val="321661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heckerboard(across)">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descr="Pep Guardiola: &amp;quot;Messi es un animal competitivo y odia perder&amp;quot; | Goal.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5364" name="AutoShape 4" descr="Pep Guardiola: &amp;quot;Messi es un animal competitivo y odia perder&amp;quot; | Goal.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09. Pep Guardiola.wmv">
            <a:hlinkClick r:id="" action="ppaction://media"/>
          </p:cNvPr>
          <p:cNvPicPr>
            <a:picLocks noRot="1" noChangeAspect="1"/>
          </p:cNvPicPr>
          <p:nvPr>
            <a:videoFile r:link="rId1"/>
          </p:nvPr>
        </p:nvPicPr>
        <p:blipFill>
          <a:blip r:embed="rId4" cstate="print"/>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439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áfico 35">
            <a:extLst>
              <a:ext uri="{FF2B5EF4-FFF2-40B4-BE49-F238E27FC236}">
                <a16:creationId xmlns:a16="http://schemas.microsoft.com/office/drawing/2014/main" id="{3B7632B0-7413-4FE7-B617-922B7C3C9A41}"/>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2895600" y="1371600"/>
            <a:ext cx="642284" cy="723900"/>
          </a:xfrm>
          <a:prstGeom prst="rect">
            <a:avLst/>
          </a:prstGeom>
        </p:spPr>
      </p:pic>
      <p:sp>
        <p:nvSpPr>
          <p:cNvPr id="6" name="Rectángulo: esquinas redondeadas 5">
            <a:extLst>
              <a:ext uri="{FF2B5EF4-FFF2-40B4-BE49-F238E27FC236}">
                <a16:creationId xmlns:a16="http://schemas.microsoft.com/office/drawing/2014/main" id="{7403FE13-A3DB-4BEA-88AF-0AFB72A0C524}"/>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9</a:t>
            </a:r>
            <a:endParaRPr lang="es-AR" sz="3500" dirty="0">
              <a:solidFill>
                <a:schemeClr val="bg1"/>
              </a:solidFill>
            </a:endParaRPr>
          </a:p>
        </p:txBody>
      </p:sp>
      <p:grpSp>
        <p:nvGrpSpPr>
          <p:cNvPr id="7" name="Grupo 6">
            <a:extLst>
              <a:ext uri="{FF2B5EF4-FFF2-40B4-BE49-F238E27FC236}">
                <a16:creationId xmlns:a16="http://schemas.microsoft.com/office/drawing/2014/main" id="{CCB2F9DB-D606-46C9-AC30-86F1AD5A672F}"/>
              </a:ext>
            </a:extLst>
          </p:cNvPr>
          <p:cNvGrpSpPr/>
          <p:nvPr/>
        </p:nvGrpSpPr>
        <p:grpSpPr>
          <a:xfrm>
            <a:off x="0" y="0"/>
            <a:ext cx="2761861" cy="929472"/>
            <a:chOff x="0" y="0"/>
            <a:chExt cx="2761861" cy="929472"/>
          </a:xfrm>
        </p:grpSpPr>
        <p:pic>
          <p:nvPicPr>
            <p:cNvPr id="8" name="Gráfico 7">
              <a:extLst>
                <a:ext uri="{FF2B5EF4-FFF2-40B4-BE49-F238E27FC236}">
                  <a16:creationId xmlns:a16="http://schemas.microsoft.com/office/drawing/2014/main" id="{028EEEB7-7762-4C63-815A-930016C55F5E}"/>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9" name="Picture 15">
              <a:extLst>
                <a:ext uri="{FF2B5EF4-FFF2-40B4-BE49-F238E27FC236}">
                  <a16:creationId xmlns:a16="http://schemas.microsoft.com/office/drawing/2014/main" id="{E980517D-D481-4E69-AEF8-AFA8E344B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10" name="Google Shape;228;p6">
            <a:extLst>
              <a:ext uri="{FF2B5EF4-FFF2-40B4-BE49-F238E27FC236}">
                <a16:creationId xmlns:a16="http://schemas.microsoft.com/office/drawing/2014/main" id="{50B056CE-67DB-4838-AB3E-1D2FD447F3ED}"/>
              </a:ext>
            </a:extLst>
          </p:cNvPr>
          <p:cNvSpPr txBox="1">
            <a:spLocks/>
          </p:cNvSpPr>
          <p:nvPr/>
        </p:nvSpPr>
        <p:spPr>
          <a:xfrm>
            <a:off x="3581400" y="1219200"/>
            <a:ext cx="198120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rgbClr val="F5A939"/>
              </a:buClr>
              <a:buSzPts val="3200"/>
            </a:pPr>
            <a:r>
              <a:rPr lang="es-AR" sz="4000" b="1" dirty="0">
                <a:solidFill>
                  <a:srgbClr val="F7AA27"/>
                </a:solidFill>
              </a:rPr>
              <a:t>Delegar. </a:t>
            </a:r>
            <a:endParaRPr lang="es-ES" sz="4000" b="1" dirty="0">
              <a:solidFill>
                <a:srgbClr val="F7AA27"/>
              </a:solidFill>
            </a:endParaRPr>
          </a:p>
        </p:txBody>
      </p:sp>
      <p:grpSp>
        <p:nvGrpSpPr>
          <p:cNvPr id="41" name="Grupo 40">
            <a:extLst>
              <a:ext uri="{FF2B5EF4-FFF2-40B4-BE49-F238E27FC236}">
                <a16:creationId xmlns:a16="http://schemas.microsoft.com/office/drawing/2014/main" id="{337DFC01-44F0-45E5-B0C4-1DBB0E248FAA}"/>
              </a:ext>
            </a:extLst>
          </p:cNvPr>
          <p:cNvGrpSpPr/>
          <p:nvPr/>
        </p:nvGrpSpPr>
        <p:grpSpPr>
          <a:xfrm>
            <a:off x="609600" y="2590800"/>
            <a:ext cx="3810000" cy="1015663"/>
            <a:chOff x="685800" y="2590800"/>
            <a:chExt cx="3810000" cy="1015663"/>
          </a:xfrm>
        </p:grpSpPr>
        <p:pic>
          <p:nvPicPr>
            <p:cNvPr id="32" name="Gráfico 31">
              <a:extLst>
                <a:ext uri="{FF2B5EF4-FFF2-40B4-BE49-F238E27FC236}">
                  <a16:creationId xmlns:a16="http://schemas.microsoft.com/office/drawing/2014/main" id="{14213ACE-D6AF-4880-9EBB-947B6F2E2024}"/>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85800" y="2819400"/>
              <a:ext cx="533400" cy="533400"/>
            </a:xfrm>
            <a:prstGeom prst="rect">
              <a:avLst/>
            </a:prstGeom>
          </p:spPr>
        </p:pic>
        <p:sp>
          <p:nvSpPr>
            <p:cNvPr id="12" name="CuadroTexto 11">
              <a:extLst>
                <a:ext uri="{FF2B5EF4-FFF2-40B4-BE49-F238E27FC236}">
                  <a16:creationId xmlns:a16="http://schemas.microsoft.com/office/drawing/2014/main" id="{8A54EBEB-D218-4D79-A3D9-E224D827FCCF}"/>
                </a:ext>
              </a:extLst>
            </p:cNvPr>
            <p:cNvSpPr txBox="1"/>
            <p:nvPr/>
          </p:nvSpPr>
          <p:spPr>
            <a:xfrm>
              <a:off x="1295400" y="2590800"/>
              <a:ext cx="3200400" cy="1015663"/>
            </a:xfrm>
            <a:prstGeom prst="rect">
              <a:avLst/>
            </a:prstGeom>
            <a:noFill/>
          </p:spPr>
          <p:txBody>
            <a:bodyPr wrap="square" rtlCol="0">
              <a:spAutoFit/>
            </a:bodyPr>
            <a:lstStyle/>
            <a:p>
              <a:r>
                <a:rPr lang="es-ES" sz="2000" b="1" dirty="0" err="1">
                  <a:solidFill>
                    <a:srgbClr val="4A5184"/>
                  </a:solidFill>
                </a:rPr>
                <a:t>Pensás</a:t>
              </a:r>
              <a:r>
                <a:rPr lang="es-ES" sz="2000" b="1" dirty="0">
                  <a:solidFill>
                    <a:srgbClr val="4A5184"/>
                  </a:solidFill>
                </a:rPr>
                <a:t> que es mejor hacerlo solo porque nadie más que vos lo puede hacer bien.</a:t>
              </a:r>
            </a:p>
          </p:txBody>
        </p:sp>
      </p:grpSp>
      <p:grpSp>
        <p:nvGrpSpPr>
          <p:cNvPr id="40" name="Grupo 39">
            <a:extLst>
              <a:ext uri="{FF2B5EF4-FFF2-40B4-BE49-F238E27FC236}">
                <a16:creationId xmlns:a16="http://schemas.microsoft.com/office/drawing/2014/main" id="{B83B56FB-0424-4A73-ADDD-18EAA6F2C977}"/>
              </a:ext>
            </a:extLst>
          </p:cNvPr>
          <p:cNvGrpSpPr/>
          <p:nvPr/>
        </p:nvGrpSpPr>
        <p:grpSpPr>
          <a:xfrm>
            <a:off x="4648200" y="2721114"/>
            <a:ext cx="3505200" cy="707886"/>
            <a:chOff x="5029200" y="2721114"/>
            <a:chExt cx="3505200" cy="707886"/>
          </a:xfrm>
        </p:grpSpPr>
        <p:pic>
          <p:nvPicPr>
            <p:cNvPr id="38" name="Gráfico 37">
              <a:extLst>
                <a:ext uri="{FF2B5EF4-FFF2-40B4-BE49-F238E27FC236}">
                  <a16:creationId xmlns:a16="http://schemas.microsoft.com/office/drawing/2014/main" id="{DF445227-2335-42FC-9920-ECAEFF6BB073}"/>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39" name="CuadroTexto 38">
              <a:extLst>
                <a:ext uri="{FF2B5EF4-FFF2-40B4-BE49-F238E27FC236}">
                  <a16:creationId xmlns:a16="http://schemas.microsoft.com/office/drawing/2014/main" id="{9EA600C9-1EB3-49D9-9248-6F7859C19534}"/>
                </a:ext>
              </a:extLst>
            </p:cNvPr>
            <p:cNvSpPr txBox="1"/>
            <p:nvPr/>
          </p:nvSpPr>
          <p:spPr>
            <a:xfrm>
              <a:off x="5638800" y="2721114"/>
              <a:ext cx="2895600" cy="707886"/>
            </a:xfrm>
            <a:prstGeom prst="rect">
              <a:avLst/>
            </a:prstGeom>
            <a:noFill/>
          </p:spPr>
          <p:txBody>
            <a:bodyPr wrap="square" rtlCol="0">
              <a:spAutoFit/>
            </a:bodyPr>
            <a:lstStyle/>
            <a:p>
              <a:r>
                <a:rPr lang="es-ES" sz="2000" b="1" dirty="0">
                  <a:solidFill>
                    <a:srgbClr val="4A5184"/>
                  </a:solidFill>
                </a:rPr>
                <a:t>Ver la delegación como una pérdida de tiempo.</a:t>
              </a:r>
            </a:p>
          </p:txBody>
        </p:sp>
      </p:grpSp>
      <p:grpSp>
        <p:nvGrpSpPr>
          <p:cNvPr id="42" name="Grupo 41">
            <a:extLst>
              <a:ext uri="{FF2B5EF4-FFF2-40B4-BE49-F238E27FC236}">
                <a16:creationId xmlns:a16="http://schemas.microsoft.com/office/drawing/2014/main" id="{746DCC58-BD11-415F-8C59-4993904A912F}"/>
              </a:ext>
            </a:extLst>
          </p:cNvPr>
          <p:cNvGrpSpPr/>
          <p:nvPr/>
        </p:nvGrpSpPr>
        <p:grpSpPr>
          <a:xfrm>
            <a:off x="8077200" y="2721114"/>
            <a:ext cx="3657600" cy="707886"/>
            <a:chOff x="5029200" y="2721114"/>
            <a:chExt cx="3657600" cy="707886"/>
          </a:xfrm>
        </p:grpSpPr>
        <p:pic>
          <p:nvPicPr>
            <p:cNvPr id="43" name="Gráfico 42">
              <a:extLst>
                <a:ext uri="{FF2B5EF4-FFF2-40B4-BE49-F238E27FC236}">
                  <a16:creationId xmlns:a16="http://schemas.microsoft.com/office/drawing/2014/main" id="{BB48A4F6-F4D9-439B-A6CE-FD26DBB245BD}"/>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44" name="CuadroTexto 43">
              <a:extLst>
                <a:ext uri="{FF2B5EF4-FFF2-40B4-BE49-F238E27FC236}">
                  <a16:creationId xmlns:a16="http://schemas.microsoft.com/office/drawing/2014/main" id="{3F5091B3-1DBD-4F7C-9F57-8BC7B76FAF71}"/>
                </a:ext>
              </a:extLst>
            </p:cNvPr>
            <p:cNvSpPr txBox="1"/>
            <p:nvPr/>
          </p:nvSpPr>
          <p:spPr>
            <a:xfrm>
              <a:off x="5638800" y="2721114"/>
              <a:ext cx="3048000" cy="707886"/>
            </a:xfrm>
            <a:prstGeom prst="rect">
              <a:avLst/>
            </a:prstGeom>
            <a:noFill/>
          </p:spPr>
          <p:txBody>
            <a:bodyPr wrap="square" rtlCol="0">
              <a:spAutoFit/>
            </a:bodyPr>
            <a:lstStyle/>
            <a:p>
              <a:r>
                <a:rPr lang="es-ES" sz="2000" b="1" dirty="0">
                  <a:solidFill>
                    <a:srgbClr val="4A5184"/>
                  </a:solidFill>
                </a:rPr>
                <a:t>No trasmitir la expectativa del trabajo delegado.</a:t>
              </a:r>
            </a:p>
          </p:txBody>
        </p:sp>
      </p:grpSp>
      <p:grpSp>
        <p:nvGrpSpPr>
          <p:cNvPr id="45" name="Grupo 44">
            <a:extLst>
              <a:ext uri="{FF2B5EF4-FFF2-40B4-BE49-F238E27FC236}">
                <a16:creationId xmlns:a16="http://schemas.microsoft.com/office/drawing/2014/main" id="{8CCED823-021A-404E-84F2-36283FD3F0FE}"/>
              </a:ext>
            </a:extLst>
          </p:cNvPr>
          <p:cNvGrpSpPr/>
          <p:nvPr/>
        </p:nvGrpSpPr>
        <p:grpSpPr>
          <a:xfrm>
            <a:off x="609600" y="3810000"/>
            <a:ext cx="3810000" cy="1015663"/>
            <a:chOff x="685800" y="2590800"/>
            <a:chExt cx="3810000" cy="1015663"/>
          </a:xfrm>
        </p:grpSpPr>
        <p:pic>
          <p:nvPicPr>
            <p:cNvPr id="46" name="Gráfico 45">
              <a:extLst>
                <a:ext uri="{FF2B5EF4-FFF2-40B4-BE49-F238E27FC236}">
                  <a16:creationId xmlns:a16="http://schemas.microsoft.com/office/drawing/2014/main" id="{658A1953-4CEE-4F48-996F-F032BA8E8615}"/>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85800" y="2819400"/>
              <a:ext cx="533400" cy="533400"/>
            </a:xfrm>
            <a:prstGeom prst="rect">
              <a:avLst/>
            </a:prstGeom>
          </p:spPr>
        </p:pic>
        <p:sp>
          <p:nvSpPr>
            <p:cNvPr id="47" name="CuadroTexto 46">
              <a:extLst>
                <a:ext uri="{FF2B5EF4-FFF2-40B4-BE49-F238E27FC236}">
                  <a16:creationId xmlns:a16="http://schemas.microsoft.com/office/drawing/2014/main" id="{C9625D24-6F3B-4A76-83F8-E3174A5E3751}"/>
                </a:ext>
              </a:extLst>
            </p:cNvPr>
            <p:cNvSpPr txBox="1"/>
            <p:nvPr/>
          </p:nvSpPr>
          <p:spPr>
            <a:xfrm>
              <a:off x="1295400" y="2590800"/>
              <a:ext cx="3200400" cy="1015663"/>
            </a:xfrm>
            <a:prstGeom prst="rect">
              <a:avLst/>
            </a:prstGeom>
            <a:noFill/>
          </p:spPr>
          <p:txBody>
            <a:bodyPr wrap="square" rtlCol="0">
              <a:spAutoFit/>
            </a:bodyPr>
            <a:lstStyle/>
            <a:p>
              <a:r>
                <a:rPr lang="es-ES" sz="2000" b="1" dirty="0">
                  <a:solidFill>
                    <a:srgbClr val="4A5184"/>
                  </a:solidFill>
                </a:rPr>
                <a:t>Esperas a tener alguna tarea grande/compleja/importante para delegar.</a:t>
              </a:r>
            </a:p>
          </p:txBody>
        </p:sp>
      </p:grpSp>
      <p:grpSp>
        <p:nvGrpSpPr>
          <p:cNvPr id="48" name="Grupo 47">
            <a:extLst>
              <a:ext uri="{FF2B5EF4-FFF2-40B4-BE49-F238E27FC236}">
                <a16:creationId xmlns:a16="http://schemas.microsoft.com/office/drawing/2014/main" id="{CF8DEF93-1B70-43AD-9BEB-6E99610B1797}"/>
              </a:ext>
            </a:extLst>
          </p:cNvPr>
          <p:cNvGrpSpPr/>
          <p:nvPr/>
        </p:nvGrpSpPr>
        <p:grpSpPr>
          <a:xfrm>
            <a:off x="4648200" y="3940314"/>
            <a:ext cx="3581400" cy="707886"/>
            <a:chOff x="5029200" y="2721114"/>
            <a:chExt cx="3581400" cy="707886"/>
          </a:xfrm>
        </p:grpSpPr>
        <p:pic>
          <p:nvPicPr>
            <p:cNvPr id="49" name="Gráfico 48">
              <a:extLst>
                <a:ext uri="{FF2B5EF4-FFF2-40B4-BE49-F238E27FC236}">
                  <a16:creationId xmlns:a16="http://schemas.microsoft.com/office/drawing/2014/main" id="{2BAB889C-4840-4BBF-B821-93238CC338E9}"/>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50" name="CuadroTexto 49">
              <a:extLst>
                <a:ext uri="{FF2B5EF4-FFF2-40B4-BE49-F238E27FC236}">
                  <a16:creationId xmlns:a16="http://schemas.microsoft.com/office/drawing/2014/main" id="{3BFF680E-1D6B-4C5A-8EE9-794B2E581F15}"/>
                </a:ext>
              </a:extLst>
            </p:cNvPr>
            <p:cNvSpPr txBox="1"/>
            <p:nvPr/>
          </p:nvSpPr>
          <p:spPr>
            <a:xfrm>
              <a:off x="5638800" y="2721114"/>
              <a:ext cx="2971800" cy="707886"/>
            </a:xfrm>
            <a:prstGeom prst="rect">
              <a:avLst/>
            </a:prstGeom>
            <a:noFill/>
          </p:spPr>
          <p:txBody>
            <a:bodyPr wrap="square" rtlCol="0">
              <a:spAutoFit/>
            </a:bodyPr>
            <a:lstStyle/>
            <a:p>
              <a:r>
                <a:rPr lang="en-US" sz="2000" b="1" dirty="0" err="1">
                  <a:solidFill>
                    <a:srgbClr val="4A5184"/>
                  </a:solidFill>
                </a:rPr>
                <a:t>Hacer</a:t>
              </a:r>
              <a:r>
                <a:rPr lang="en-US" sz="2000" b="1" dirty="0">
                  <a:solidFill>
                    <a:srgbClr val="4A5184"/>
                  </a:solidFill>
                </a:rPr>
                <a:t> un </a:t>
              </a:r>
              <a:r>
                <a:rPr lang="en-US" sz="2000" b="1" dirty="0" err="1">
                  <a:solidFill>
                    <a:srgbClr val="4A5184"/>
                  </a:solidFill>
                </a:rPr>
                <a:t>pedido</a:t>
              </a:r>
              <a:r>
                <a:rPr lang="en-US" sz="2000" b="1" dirty="0">
                  <a:solidFill>
                    <a:srgbClr val="4A5184"/>
                  </a:solidFill>
                </a:rPr>
                <a:t> </a:t>
              </a:r>
              <a:r>
                <a:rPr lang="en-US" sz="2000" b="1" dirty="0" err="1">
                  <a:solidFill>
                    <a:srgbClr val="4A5184"/>
                  </a:solidFill>
                </a:rPr>
                <a:t>incompleto</a:t>
              </a:r>
              <a:endParaRPr lang="en-US" sz="2000" b="1" dirty="0">
                <a:solidFill>
                  <a:srgbClr val="4A5184"/>
                </a:solidFill>
              </a:endParaRPr>
            </a:p>
          </p:txBody>
        </p:sp>
      </p:grpSp>
      <p:grpSp>
        <p:nvGrpSpPr>
          <p:cNvPr id="51" name="Grupo 50">
            <a:extLst>
              <a:ext uri="{FF2B5EF4-FFF2-40B4-BE49-F238E27FC236}">
                <a16:creationId xmlns:a16="http://schemas.microsoft.com/office/drawing/2014/main" id="{C1B7B050-2F33-410B-B6EC-78C8BCA1BAF5}"/>
              </a:ext>
            </a:extLst>
          </p:cNvPr>
          <p:cNvGrpSpPr/>
          <p:nvPr/>
        </p:nvGrpSpPr>
        <p:grpSpPr>
          <a:xfrm>
            <a:off x="8077200" y="3940314"/>
            <a:ext cx="3657600" cy="707886"/>
            <a:chOff x="5029200" y="2721114"/>
            <a:chExt cx="3657600" cy="707886"/>
          </a:xfrm>
        </p:grpSpPr>
        <p:pic>
          <p:nvPicPr>
            <p:cNvPr id="52" name="Gráfico 51">
              <a:extLst>
                <a:ext uri="{FF2B5EF4-FFF2-40B4-BE49-F238E27FC236}">
                  <a16:creationId xmlns:a16="http://schemas.microsoft.com/office/drawing/2014/main" id="{A7495A7C-4A16-4FEF-B9D8-2470A9A814B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53" name="CuadroTexto 52">
              <a:extLst>
                <a:ext uri="{FF2B5EF4-FFF2-40B4-BE49-F238E27FC236}">
                  <a16:creationId xmlns:a16="http://schemas.microsoft.com/office/drawing/2014/main" id="{E8212D60-D551-41EB-85C5-15F7AE0E50F8}"/>
                </a:ext>
              </a:extLst>
            </p:cNvPr>
            <p:cNvSpPr txBox="1"/>
            <p:nvPr/>
          </p:nvSpPr>
          <p:spPr>
            <a:xfrm>
              <a:off x="5638800" y="2721114"/>
              <a:ext cx="3048000" cy="707886"/>
            </a:xfrm>
            <a:prstGeom prst="rect">
              <a:avLst/>
            </a:prstGeom>
            <a:noFill/>
          </p:spPr>
          <p:txBody>
            <a:bodyPr wrap="square" rtlCol="0">
              <a:spAutoFit/>
            </a:bodyPr>
            <a:lstStyle/>
            <a:p>
              <a:r>
                <a:rPr lang="es-ES" sz="2000" b="1" dirty="0">
                  <a:solidFill>
                    <a:srgbClr val="4A5184"/>
                  </a:solidFill>
                </a:rPr>
                <a:t>Delegas sin un plan, sin directivas ni un objetivo</a:t>
              </a:r>
            </a:p>
          </p:txBody>
        </p:sp>
      </p:grpSp>
      <p:grpSp>
        <p:nvGrpSpPr>
          <p:cNvPr id="54" name="Grupo 53">
            <a:extLst>
              <a:ext uri="{FF2B5EF4-FFF2-40B4-BE49-F238E27FC236}">
                <a16:creationId xmlns:a16="http://schemas.microsoft.com/office/drawing/2014/main" id="{07AA471B-B81C-474D-994A-FEA7459B6B7B}"/>
              </a:ext>
            </a:extLst>
          </p:cNvPr>
          <p:cNvGrpSpPr/>
          <p:nvPr/>
        </p:nvGrpSpPr>
        <p:grpSpPr>
          <a:xfrm>
            <a:off x="3048000" y="5105400"/>
            <a:ext cx="3581400" cy="707886"/>
            <a:chOff x="5029200" y="2721114"/>
            <a:chExt cx="3581400" cy="707886"/>
          </a:xfrm>
        </p:grpSpPr>
        <p:pic>
          <p:nvPicPr>
            <p:cNvPr id="55" name="Gráfico 54">
              <a:extLst>
                <a:ext uri="{FF2B5EF4-FFF2-40B4-BE49-F238E27FC236}">
                  <a16:creationId xmlns:a16="http://schemas.microsoft.com/office/drawing/2014/main" id="{E34B1787-171E-4923-A5C4-4B0EC573F32F}"/>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56" name="CuadroTexto 55">
              <a:extLst>
                <a:ext uri="{FF2B5EF4-FFF2-40B4-BE49-F238E27FC236}">
                  <a16:creationId xmlns:a16="http://schemas.microsoft.com/office/drawing/2014/main" id="{D2DC935F-D9BD-4624-B068-B2CAB7E83594}"/>
                </a:ext>
              </a:extLst>
            </p:cNvPr>
            <p:cNvSpPr txBox="1"/>
            <p:nvPr/>
          </p:nvSpPr>
          <p:spPr>
            <a:xfrm>
              <a:off x="5638800" y="2721114"/>
              <a:ext cx="2971800" cy="707886"/>
            </a:xfrm>
            <a:prstGeom prst="rect">
              <a:avLst/>
            </a:prstGeom>
            <a:noFill/>
          </p:spPr>
          <p:txBody>
            <a:bodyPr wrap="square" rtlCol="0">
              <a:spAutoFit/>
            </a:bodyPr>
            <a:lstStyle/>
            <a:p>
              <a:r>
                <a:rPr lang="es-ES" sz="2000" b="1" dirty="0">
                  <a:solidFill>
                    <a:srgbClr val="4A5184"/>
                  </a:solidFill>
                </a:rPr>
                <a:t>No sabes qué hacer después de delegar</a:t>
              </a:r>
            </a:p>
          </p:txBody>
        </p:sp>
      </p:grpSp>
      <p:grpSp>
        <p:nvGrpSpPr>
          <p:cNvPr id="57" name="Grupo 56">
            <a:extLst>
              <a:ext uri="{FF2B5EF4-FFF2-40B4-BE49-F238E27FC236}">
                <a16:creationId xmlns:a16="http://schemas.microsoft.com/office/drawing/2014/main" id="{C4019F18-494B-42F5-8B82-A2F88A9AD479}"/>
              </a:ext>
            </a:extLst>
          </p:cNvPr>
          <p:cNvGrpSpPr/>
          <p:nvPr/>
        </p:nvGrpSpPr>
        <p:grpSpPr>
          <a:xfrm>
            <a:off x="6477000" y="5105400"/>
            <a:ext cx="2895600" cy="707886"/>
            <a:chOff x="5029200" y="2721114"/>
            <a:chExt cx="2895600" cy="707886"/>
          </a:xfrm>
        </p:grpSpPr>
        <p:pic>
          <p:nvPicPr>
            <p:cNvPr id="58" name="Gráfico 57">
              <a:extLst>
                <a:ext uri="{FF2B5EF4-FFF2-40B4-BE49-F238E27FC236}">
                  <a16:creationId xmlns:a16="http://schemas.microsoft.com/office/drawing/2014/main" id="{68B6388D-E9BF-43FD-BB76-32169769AD2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029200" y="2819400"/>
              <a:ext cx="533400" cy="533400"/>
            </a:xfrm>
            <a:prstGeom prst="rect">
              <a:avLst/>
            </a:prstGeom>
          </p:spPr>
        </p:pic>
        <p:sp>
          <p:nvSpPr>
            <p:cNvPr id="59" name="CuadroTexto 58">
              <a:extLst>
                <a:ext uri="{FF2B5EF4-FFF2-40B4-BE49-F238E27FC236}">
                  <a16:creationId xmlns:a16="http://schemas.microsoft.com/office/drawing/2014/main" id="{47802F5D-7B75-47EE-A7E0-783CF5580FFE}"/>
                </a:ext>
              </a:extLst>
            </p:cNvPr>
            <p:cNvSpPr txBox="1"/>
            <p:nvPr/>
          </p:nvSpPr>
          <p:spPr>
            <a:xfrm>
              <a:off x="5638800" y="2721114"/>
              <a:ext cx="2286000" cy="707886"/>
            </a:xfrm>
            <a:prstGeom prst="rect">
              <a:avLst/>
            </a:prstGeom>
            <a:noFill/>
          </p:spPr>
          <p:txBody>
            <a:bodyPr wrap="square" rtlCol="0">
              <a:spAutoFit/>
            </a:bodyPr>
            <a:lstStyle/>
            <a:p>
              <a:r>
                <a:rPr lang="es-ES" sz="2000" b="1" dirty="0">
                  <a:solidFill>
                    <a:srgbClr val="4A5184"/>
                  </a:solidFill>
                </a:rPr>
                <a:t>No reconocer el logro alcanzado</a:t>
              </a:r>
            </a:p>
          </p:txBody>
        </p:sp>
      </p:grpSp>
      <p:sp>
        <p:nvSpPr>
          <p:cNvPr id="33" name="32 Rectángulo"/>
          <p:cNvSpPr/>
          <p:nvPr/>
        </p:nvSpPr>
        <p:spPr>
          <a:xfrm>
            <a:off x="5562600" y="1447800"/>
            <a:ext cx="3744808" cy="707886"/>
          </a:xfrm>
          <a:prstGeom prst="rect">
            <a:avLst/>
          </a:prstGeom>
        </p:spPr>
        <p:txBody>
          <a:bodyPr wrap="none">
            <a:spAutoFit/>
          </a:bodyPr>
          <a:lstStyle/>
          <a:p>
            <a:r>
              <a:rPr lang="es-AR" sz="4000" b="1" dirty="0">
                <a:solidFill>
                  <a:srgbClr val="F7AA27"/>
                </a:solidFill>
                <a:latin typeface="+mj-lt"/>
                <a:ea typeface="+mj-ea"/>
                <a:cs typeface="+mj-cs"/>
              </a:rPr>
              <a:t>Errores comunes</a:t>
            </a:r>
            <a:endParaRPr lang="es-ES" sz="4000" b="1" dirty="0">
              <a:solidFill>
                <a:srgbClr val="F7AA27"/>
              </a:solidFill>
              <a:latin typeface="+mj-lt"/>
              <a:ea typeface="+mj-ea"/>
              <a:cs typeface="+mj-cs"/>
            </a:endParaRPr>
          </a:p>
        </p:txBody>
      </p:sp>
    </p:spTree>
    <p:extLst>
      <p:ext uri="{BB962C8B-B14F-4D97-AF65-F5344CB8AC3E}">
        <p14:creationId xmlns:p14="http://schemas.microsoft.com/office/powerpoint/2010/main" val="11179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checkerboard(across)">
                                      <p:cBhvr>
                                        <p:cTn id="23" dur="500"/>
                                        <p:tgtEl>
                                          <p:spTgt spid="41"/>
                                        </p:tgtEl>
                                      </p:cBhvr>
                                    </p:animEffect>
                                  </p:childTnLst>
                                </p:cTn>
                              </p:par>
                              <p:par>
                                <p:cTn id="24" presetID="5" presetClass="entr" presetSubtype="10"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checkerboard(across)">
                                      <p:cBhvr>
                                        <p:cTn id="26" dur="500"/>
                                        <p:tgtEl>
                                          <p:spTgt spid="40"/>
                                        </p:tgtEl>
                                      </p:cBhvr>
                                    </p:animEffect>
                                  </p:childTnLst>
                                </p:cTn>
                              </p:par>
                              <p:par>
                                <p:cTn id="27" presetID="5" presetClass="entr" presetSubtype="1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checkerboard(across)">
                                      <p:cBhvr>
                                        <p:cTn id="29" dur="500"/>
                                        <p:tgtEl>
                                          <p:spTgt spid="42"/>
                                        </p:tgtEl>
                                      </p:cBhvr>
                                    </p:animEffect>
                                  </p:childTnLst>
                                </p:cTn>
                              </p:par>
                              <p:par>
                                <p:cTn id="30" presetID="5" presetClass="entr" presetSubtype="1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checkerboard(across)">
                                      <p:cBhvr>
                                        <p:cTn id="32" dur="500"/>
                                        <p:tgtEl>
                                          <p:spTgt spid="45"/>
                                        </p:tgtEl>
                                      </p:cBhvr>
                                    </p:animEffect>
                                  </p:childTnLst>
                                </p:cTn>
                              </p:par>
                              <p:par>
                                <p:cTn id="33" presetID="5" presetClass="entr" presetSubtype="1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checkerboard(across)">
                                      <p:cBhvr>
                                        <p:cTn id="35" dur="500"/>
                                        <p:tgtEl>
                                          <p:spTgt spid="48"/>
                                        </p:tgtEl>
                                      </p:cBhvr>
                                    </p:animEffect>
                                  </p:childTnLst>
                                </p:cTn>
                              </p:par>
                              <p:par>
                                <p:cTn id="36" presetID="5" presetClass="entr" presetSubtype="10" fill="hold"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checkerboard(across)">
                                      <p:cBhvr>
                                        <p:cTn id="38" dur="500"/>
                                        <p:tgtEl>
                                          <p:spTgt spid="51"/>
                                        </p:tgtEl>
                                      </p:cBhvr>
                                    </p:animEffect>
                                  </p:childTnLst>
                                </p:cTn>
                              </p:par>
                              <p:par>
                                <p:cTn id="39" presetID="5" presetClass="entr" presetSubtype="1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checkerboard(across)">
                                      <p:cBhvr>
                                        <p:cTn id="41" dur="500"/>
                                        <p:tgtEl>
                                          <p:spTgt spid="54"/>
                                        </p:tgtEl>
                                      </p:cBhvr>
                                    </p:animEffect>
                                  </p:childTnLst>
                                </p:cTn>
                              </p:par>
                              <p:par>
                                <p:cTn id="42" presetID="5" presetClass="entr" presetSubtype="10" fill="hold"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checkerboard(across)">
                                      <p:cBhvr>
                                        <p:cTn id="4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CEADBA50-624C-4EBA-B669-61455394F5B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71A97FE4-1AB3-4055-BA6E-1BACD7EE22E1}"/>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FDC09261-8E32-4240-B724-22CF36AC5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Gráfico 6">
            <a:extLst>
              <a:ext uri="{FF2B5EF4-FFF2-40B4-BE49-F238E27FC236}">
                <a16:creationId xmlns:a16="http://schemas.microsoft.com/office/drawing/2014/main" id="{21A7C715-F52E-4440-9158-A2C8205A7C25}"/>
              </a:ext>
            </a:extLst>
          </p:cNvPr>
          <p:cNvSpPr/>
          <p:nvPr/>
        </p:nvSpPr>
        <p:spPr>
          <a:xfrm>
            <a:off x="829993" y="5271270"/>
            <a:ext cx="2626550" cy="459949"/>
          </a:xfrm>
          <a:custGeom>
            <a:avLst/>
            <a:gdLst>
              <a:gd name="connsiteX0" fmla="*/ 2626550 w 2626550"/>
              <a:gd name="connsiteY0" fmla="*/ 459949 h 459949"/>
              <a:gd name="connsiteX1" fmla="*/ 229974 w 2626550"/>
              <a:gd name="connsiteY1" fmla="*/ 459949 h 459949"/>
              <a:gd name="connsiteX2" fmla="*/ 0 w 2626550"/>
              <a:gd name="connsiteY2" fmla="*/ 229975 h 459949"/>
              <a:gd name="connsiteX3" fmla="*/ 0 w 2626550"/>
              <a:gd name="connsiteY3" fmla="*/ 229975 h 459949"/>
              <a:gd name="connsiteX4" fmla="*/ 229974 w 2626550"/>
              <a:gd name="connsiteY4" fmla="*/ 0 h 459949"/>
              <a:gd name="connsiteX5" fmla="*/ 2626550 w 2626550"/>
              <a:gd name="connsiteY5" fmla="*/ 0 h 45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550" h="459949">
                <a:moveTo>
                  <a:pt x="2626550" y="459949"/>
                </a:moveTo>
                <a:lnTo>
                  <a:pt x="229974" y="459949"/>
                </a:lnTo>
                <a:cubicBezTo>
                  <a:pt x="102883" y="459949"/>
                  <a:pt x="0" y="357066"/>
                  <a:pt x="0" y="229975"/>
                </a:cubicBezTo>
                <a:lnTo>
                  <a:pt x="0" y="229975"/>
                </a:lnTo>
                <a:cubicBezTo>
                  <a:pt x="0" y="102883"/>
                  <a:pt x="102883" y="0"/>
                  <a:pt x="229974" y="0"/>
                </a:cubicBezTo>
                <a:lnTo>
                  <a:pt x="2626550" y="0"/>
                </a:lnTo>
              </a:path>
            </a:pathLst>
          </a:custGeom>
          <a:solidFill>
            <a:srgbClr val="F7AA27"/>
          </a:solidFill>
          <a:ln w="3018" cap="flat">
            <a:noFill/>
            <a:prstDash val="solid"/>
            <a:miter/>
          </a:ln>
        </p:spPr>
        <p:txBody>
          <a:bodyPr rtlCol="0" anchor="ctr"/>
          <a:lstStyle/>
          <a:p>
            <a:pPr algn="ctr"/>
            <a:r>
              <a:rPr lang="es-ES" sz="3500" b="1" dirty="0">
                <a:solidFill>
                  <a:srgbClr val="414667"/>
                </a:solidFill>
              </a:rPr>
              <a:t>Paso 1</a:t>
            </a:r>
            <a:endParaRPr lang="es-AR" sz="3500" b="1" dirty="0">
              <a:solidFill>
                <a:srgbClr val="414667"/>
              </a:solidFill>
            </a:endParaRPr>
          </a:p>
        </p:txBody>
      </p:sp>
      <p:sp>
        <p:nvSpPr>
          <p:cNvPr id="6" name="Gráfico 8">
            <a:extLst>
              <a:ext uri="{FF2B5EF4-FFF2-40B4-BE49-F238E27FC236}">
                <a16:creationId xmlns:a16="http://schemas.microsoft.com/office/drawing/2014/main" id="{B7841D8A-136A-4D84-AF07-8E8520E43D03}"/>
              </a:ext>
            </a:extLst>
          </p:cNvPr>
          <p:cNvSpPr/>
          <p:nvPr/>
        </p:nvSpPr>
        <p:spPr>
          <a:xfrm>
            <a:off x="3451154" y="5271270"/>
            <a:ext cx="2626550" cy="459949"/>
          </a:xfrm>
          <a:custGeom>
            <a:avLst/>
            <a:gdLst>
              <a:gd name="connsiteX0" fmla="*/ 0 w 2626550"/>
              <a:gd name="connsiteY0" fmla="*/ 0 h 459949"/>
              <a:gd name="connsiteX1" fmla="*/ 2626550 w 2626550"/>
              <a:gd name="connsiteY1" fmla="*/ 0 h 459949"/>
              <a:gd name="connsiteX2" fmla="*/ 2626550 w 2626550"/>
              <a:gd name="connsiteY2" fmla="*/ 459949 h 459949"/>
              <a:gd name="connsiteX3" fmla="*/ 0 w 2626550"/>
              <a:gd name="connsiteY3" fmla="*/ 459949 h 459949"/>
            </a:gdLst>
            <a:ahLst/>
            <a:cxnLst>
              <a:cxn ang="0">
                <a:pos x="connsiteX0" y="connsiteY0"/>
              </a:cxn>
              <a:cxn ang="0">
                <a:pos x="connsiteX1" y="connsiteY1"/>
              </a:cxn>
              <a:cxn ang="0">
                <a:pos x="connsiteX2" y="connsiteY2"/>
              </a:cxn>
              <a:cxn ang="0">
                <a:pos x="connsiteX3" y="connsiteY3"/>
              </a:cxn>
            </a:cxnLst>
            <a:rect l="l" t="t" r="r" b="b"/>
            <a:pathLst>
              <a:path w="2626550" h="459949">
                <a:moveTo>
                  <a:pt x="0" y="0"/>
                </a:moveTo>
                <a:lnTo>
                  <a:pt x="2626550" y="0"/>
                </a:lnTo>
                <a:lnTo>
                  <a:pt x="2626550" y="459949"/>
                </a:lnTo>
                <a:lnTo>
                  <a:pt x="0" y="459949"/>
                </a:lnTo>
                <a:close/>
              </a:path>
            </a:pathLst>
          </a:custGeom>
          <a:solidFill>
            <a:srgbClr val="4A5184"/>
          </a:solidFill>
          <a:ln w="3018" cap="flat">
            <a:noFill/>
            <a:prstDash val="solid"/>
            <a:miter/>
          </a:ln>
        </p:spPr>
        <p:txBody>
          <a:bodyPr rtlCol="0" anchor="ctr"/>
          <a:lstStyle/>
          <a:p>
            <a:pPr algn="ctr"/>
            <a:r>
              <a:rPr lang="es-ES" sz="3500" b="1" dirty="0">
                <a:solidFill>
                  <a:schemeClr val="bg1"/>
                </a:solidFill>
              </a:rPr>
              <a:t>Paso 2</a:t>
            </a:r>
            <a:endParaRPr lang="es-AR" sz="3500" b="1" dirty="0">
              <a:solidFill>
                <a:schemeClr val="bg1"/>
              </a:solidFill>
            </a:endParaRPr>
          </a:p>
        </p:txBody>
      </p:sp>
      <p:sp>
        <p:nvSpPr>
          <p:cNvPr id="7" name="Gráfico 11">
            <a:extLst>
              <a:ext uri="{FF2B5EF4-FFF2-40B4-BE49-F238E27FC236}">
                <a16:creationId xmlns:a16="http://schemas.microsoft.com/office/drawing/2014/main" id="{AC1D3A63-EDB5-464E-9416-0033C9F1FE92}"/>
              </a:ext>
            </a:extLst>
          </p:cNvPr>
          <p:cNvSpPr/>
          <p:nvPr/>
        </p:nvSpPr>
        <p:spPr>
          <a:xfrm>
            <a:off x="6046437" y="5271270"/>
            <a:ext cx="2626550" cy="459949"/>
          </a:xfrm>
          <a:custGeom>
            <a:avLst/>
            <a:gdLst>
              <a:gd name="connsiteX0" fmla="*/ 0 w 2626550"/>
              <a:gd name="connsiteY0" fmla="*/ 0 h 459949"/>
              <a:gd name="connsiteX1" fmla="*/ 2626550 w 2626550"/>
              <a:gd name="connsiteY1" fmla="*/ 0 h 459949"/>
              <a:gd name="connsiteX2" fmla="*/ 2626550 w 2626550"/>
              <a:gd name="connsiteY2" fmla="*/ 459949 h 459949"/>
              <a:gd name="connsiteX3" fmla="*/ 0 w 2626550"/>
              <a:gd name="connsiteY3" fmla="*/ 459949 h 459949"/>
            </a:gdLst>
            <a:ahLst/>
            <a:cxnLst>
              <a:cxn ang="0">
                <a:pos x="connsiteX0" y="connsiteY0"/>
              </a:cxn>
              <a:cxn ang="0">
                <a:pos x="connsiteX1" y="connsiteY1"/>
              </a:cxn>
              <a:cxn ang="0">
                <a:pos x="connsiteX2" y="connsiteY2"/>
              </a:cxn>
              <a:cxn ang="0">
                <a:pos x="connsiteX3" y="connsiteY3"/>
              </a:cxn>
            </a:cxnLst>
            <a:rect l="l" t="t" r="r" b="b"/>
            <a:pathLst>
              <a:path w="2626550" h="459949">
                <a:moveTo>
                  <a:pt x="0" y="0"/>
                </a:moveTo>
                <a:lnTo>
                  <a:pt x="2626550" y="0"/>
                </a:lnTo>
                <a:lnTo>
                  <a:pt x="2626550" y="459949"/>
                </a:lnTo>
                <a:lnTo>
                  <a:pt x="0" y="459949"/>
                </a:lnTo>
                <a:close/>
              </a:path>
            </a:pathLst>
          </a:custGeom>
          <a:solidFill>
            <a:srgbClr val="09B2BF"/>
          </a:solidFill>
          <a:ln w="3018" cap="flat">
            <a:noFill/>
            <a:prstDash val="solid"/>
            <a:miter/>
          </a:ln>
        </p:spPr>
        <p:txBody>
          <a:bodyPr rtlCol="0" anchor="ctr"/>
          <a:lstStyle/>
          <a:p>
            <a:pPr algn="ctr"/>
            <a:r>
              <a:rPr lang="es-ES" sz="3500" b="1" dirty="0">
                <a:solidFill>
                  <a:schemeClr val="bg1"/>
                </a:solidFill>
              </a:rPr>
              <a:t>Paso 3</a:t>
            </a:r>
            <a:endParaRPr lang="es-AR" sz="3500" b="1" dirty="0">
              <a:solidFill>
                <a:schemeClr val="bg1"/>
              </a:solidFill>
            </a:endParaRPr>
          </a:p>
        </p:txBody>
      </p:sp>
      <p:sp>
        <p:nvSpPr>
          <p:cNvPr id="8" name="Gráfico 26">
            <a:extLst>
              <a:ext uri="{FF2B5EF4-FFF2-40B4-BE49-F238E27FC236}">
                <a16:creationId xmlns:a16="http://schemas.microsoft.com/office/drawing/2014/main" id="{F8867C95-E9CB-44BB-B67D-15A1AF75268A}"/>
              </a:ext>
            </a:extLst>
          </p:cNvPr>
          <p:cNvSpPr/>
          <p:nvPr/>
        </p:nvSpPr>
        <p:spPr>
          <a:xfrm>
            <a:off x="8647973" y="5271270"/>
            <a:ext cx="2626550" cy="459949"/>
          </a:xfrm>
          <a:custGeom>
            <a:avLst/>
            <a:gdLst>
              <a:gd name="connsiteX0" fmla="*/ 0 w 2626550"/>
              <a:gd name="connsiteY0" fmla="*/ 0 h 459949"/>
              <a:gd name="connsiteX1" fmla="*/ 2396576 w 2626550"/>
              <a:gd name="connsiteY1" fmla="*/ 0 h 459949"/>
              <a:gd name="connsiteX2" fmla="*/ 2626550 w 2626550"/>
              <a:gd name="connsiteY2" fmla="*/ 229975 h 459949"/>
              <a:gd name="connsiteX3" fmla="*/ 2626550 w 2626550"/>
              <a:gd name="connsiteY3" fmla="*/ 229975 h 459949"/>
              <a:gd name="connsiteX4" fmla="*/ 2396576 w 2626550"/>
              <a:gd name="connsiteY4" fmla="*/ 459949 h 459949"/>
              <a:gd name="connsiteX5" fmla="*/ 0 w 2626550"/>
              <a:gd name="connsiteY5" fmla="*/ 459949 h 45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6550" h="459949">
                <a:moveTo>
                  <a:pt x="0" y="0"/>
                </a:moveTo>
                <a:lnTo>
                  <a:pt x="2396576" y="0"/>
                </a:lnTo>
                <a:cubicBezTo>
                  <a:pt x="2523667" y="0"/>
                  <a:pt x="2626550" y="102883"/>
                  <a:pt x="2626550" y="229975"/>
                </a:cubicBezTo>
                <a:lnTo>
                  <a:pt x="2626550" y="229975"/>
                </a:lnTo>
                <a:cubicBezTo>
                  <a:pt x="2626550" y="357066"/>
                  <a:pt x="2523667" y="459949"/>
                  <a:pt x="2396576" y="459949"/>
                </a:cubicBezTo>
                <a:lnTo>
                  <a:pt x="0" y="459949"/>
                </a:lnTo>
              </a:path>
            </a:pathLst>
          </a:custGeom>
          <a:solidFill>
            <a:srgbClr val="F7AA27"/>
          </a:solidFill>
          <a:ln w="3018" cap="flat">
            <a:noFill/>
            <a:prstDash val="solid"/>
            <a:miter/>
          </a:ln>
        </p:spPr>
        <p:txBody>
          <a:bodyPr rtlCol="0" anchor="ctr"/>
          <a:lstStyle/>
          <a:p>
            <a:pPr algn="ctr"/>
            <a:r>
              <a:rPr lang="es-ES" sz="3800" b="1" dirty="0">
                <a:solidFill>
                  <a:srgbClr val="414667"/>
                </a:solidFill>
              </a:rPr>
              <a:t>Paso 4</a:t>
            </a:r>
            <a:endParaRPr lang="es-AR" sz="3800" b="1" dirty="0">
              <a:solidFill>
                <a:srgbClr val="414667"/>
              </a:solidFill>
            </a:endParaRPr>
          </a:p>
        </p:txBody>
      </p:sp>
      <p:grpSp>
        <p:nvGrpSpPr>
          <p:cNvPr id="9" name="Grupo 8">
            <a:extLst>
              <a:ext uri="{FF2B5EF4-FFF2-40B4-BE49-F238E27FC236}">
                <a16:creationId xmlns:a16="http://schemas.microsoft.com/office/drawing/2014/main" id="{69C87F4F-8374-4388-B256-06E25C3C1DA5}"/>
              </a:ext>
            </a:extLst>
          </p:cNvPr>
          <p:cNvGrpSpPr/>
          <p:nvPr/>
        </p:nvGrpSpPr>
        <p:grpSpPr>
          <a:xfrm>
            <a:off x="9124543" y="2661551"/>
            <a:ext cx="1745021" cy="2517842"/>
            <a:chOff x="9124543" y="2661551"/>
            <a:chExt cx="1745021" cy="2517842"/>
          </a:xfrm>
        </p:grpSpPr>
        <p:sp>
          <p:nvSpPr>
            <p:cNvPr id="10" name="Forma libre: forma 9">
              <a:extLst>
                <a:ext uri="{FF2B5EF4-FFF2-40B4-BE49-F238E27FC236}">
                  <a16:creationId xmlns:a16="http://schemas.microsoft.com/office/drawing/2014/main" id="{91E8FD2D-6D73-426B-912D-D80DFEED04DC}"/>
                </a:ext>
              </a:extLst>
            </p:cNvPr>
            <p:cNvSpPr/>
            <p:nvPr/>
          </p:nvSpPr>
          <p:spPr>
            <a:xfrm>
              <a:off x="9125894" y="2661551"/>
              <a:ext cx="1665755" cy="2517842"/>
            </a:xfrm>
            <a:custGeom>
              <a:avLst/>
              <a:gdLst>
                <a:gd name="connsiteX0" fmla="*/ 947281 w 1665755"/>
                <a:gd name="connsiteY0" fmla="*/ 2255756 h 2517842"/>
                <a:gd name="connsiteX1" fmla="*/ 1319488 w 1665755"/>
                <a:gd name="connsiteY1" fmla="*/ 2255756 h 2517842"/>
                <a:gd name="connsiteX2" fmla="*/ 1665756 w 1665755"/>
                <a:gd name="connsiteY2" fmla="*/ 1909489 h 2517842"/>
                <a:gd name="connsiteX3" fmla="*/ 1665756 w 1665755"/>
                <a:gd name="connsiteY3" fmla="*/ 346268 h 2517842"/>
                <a:gd name="connsiteX4" fmla="*/ 1319488 w 1665755"/>
                <a:gd name="connsiteY4" fmla="*/ 0 h 2517842"/>
                <a:gd name="connsiteX5" fmla="*/ 346268 w 1665755"/>
                <a:gd name="connsiteY5" fmla="*/ 0 h 2517842"/>
                <a:gd name="connsiteX6" fmla="*/ 0 w 1665755"/>
                <a:gd name="connsiteY6" fmla="*/ 346268 h 2517842"/>
                <a:gd name="connsiteX7" fmla="*/ 0 w 1665755"/>
                <a:gd name="connsiteY7" fmla="*/ 1909244 h 2517842"/>
                <a:gd name="connsiteX8" fmla="*/ 346268 w 1665755"/>
                <a:gd name="connsiteY8" fmla="*/ 2255512 h 2517842"/>
                <a:gd name="connsiteX9" fmla="*/ 741478 w 1665755"/>
                <a:gd name="connsiteY9" fmla="*/ 2255512 h 2517842"/>
                <a:gd name="connsiteX10" fmla="*/ 858695 w 1665755"/>
                <a:gd name="connsiteY10" fmla="*/ 2517843 h 2517842"/>
                <a:gd name="connsiteX11" fmla="*/ 947281 w 1665755"/>
                <a:gd name="connsiteY11" fmla="*/ 2255756 h 251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5755" h="2517842">
                  <a:moveTo>
                    <a:pt x="947281" y="2255756"/>
                  </a:moveTo>
                  <a:lnTo>
                    <a:pt x="1319488" y="2255756"/>
                  </a:lnTo>
                  <a:cubicBezTo>
                    <a:pt x="1510853" y="2255756"/>
                    <a:pt x="1665756" y="2100609"/>
                    <a:pt x="1665756" y="1909489"/>
                  </a:cubicBezTo>
                  <a:lnTo>
                    <a:pt x="1665756" y="346268"/>
                  </a:lnTo>
                  <a:cubicBezTo>
                    <a:pt x="1665756" y="155147"/>
                    <a:pt x="1510608" y="0"/>
                    <a:pt x="1319488" y="0"/>
                  </a:cubicBezTo>
                  <a:lnTo>
                    <a:pt x="346268" y="0"/>
                  </a:lnTo>
                  <a:cubicBezTo>
                    <a:pt x="155148" y="0"/>
                    <a:pt x="0" y="155147"/>
                    <a:pt x="0" y="346268"/>
                  </a:cubicBezTo>
                  <a:lnTo>
                    <a:pt x="0" y="1909244"/>
                  </a:lnTo>
                  <a:cubicBezTo>
                    <a:pt x="0" y="2100609"/>
                    <a:pt x="155148" y="2255512"/>
                    <a:pt x="346268" y="2255512"/>
                  </a:cubicBezTo>
                  <a:lnTo>
                    <a:pt x="741478" y="2255512"/>
                  </a:lnTo>
                  <a:lnTo>
                    <a:pt x="858695" y="2517843"/>
                  </a:lnTo>
                  <a:lnTo>
                    <a:pt x="947281" y="2255756"/>
                  </a:lnTo>
                  <a:close/>
                </a:path>
              </a:pathLst>
            </a:custGeom>
            <a:solidFill>
              <a:srgbClr val="F7AA27"/>
            </a:solidFill>
            <a:ln w="2434" cap="flat">
              <a:noFill/>
              <a:prstDash val="solid"/>
              <a:miter/>
            </a:ln>
          </p:spPr>
          <p:txBody>
            <a:bodyPr rtlCol="0" anchor="ctr"/>
            <a:lstStyle/>
            <a:p>
              <a:endParaRPr lang="es-AR" dirty="0"/>
            </a:p>
          </p:txBody>
        </p:sp>
        <p:pic>
          <p:nvPicPr>
            <p:cNvPr id="11" name="Gráfico 10">
              <a:extLst>
                <a:ext uri="{FF2B5EF4-FFF2-40B4-BE49-F238E27FC236}">
                  <a16:creationId xmlns:a16="http://schemas.microsoft.com/office/drawing/2014/main" id="{C046D1E0-78C1-4B0E-964F-5F0E98814C13}"/>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9482553" y="2842590"/>
              <a:ext cx="997242" cy="818021"/>
            </a:xfrm>
            <a:prstGeom prst="rect">
              <a:avLst/>
            </a:prstGeom>
          </p:spPr>
        </p:pic>
        <p:sp>
          <p:nvSpPr>
            <p:cNvPr id="12" name="CuadroTexto 11">
              <a:extLst>
                <a:ext uri="{FF2B5EF4-FFF2-40B4-BE49-F238E27FC236}">
                  <a16:creationId xmlns:a16="http://schemas.microsoft.com/office/drawing/2014/main" id="{898F7440-32C0-42B9-9B94-0DA72939DF02}"/>
                </a:ext>
              </a:extLst>
            </p:cNvPr>
            <p:cNvSpPr txBox="1"/>
            <p:nvPr/>
          </p:nvSpPr>
          <p:spPr>
            <a:xfrm>
              <a:off x="9124543" y="3589533"/>
              <a:ext cx="1745021" cy="830997"/>
            </a:xfrm>
            <a:prstGeom prst="rect">
              <a:avLst/>
            </a:prstGeom>
            <a:noFill/>
          </p:spPr>
          <p:txBody>
            <a:bodyPr wrap="square" rtlCol="0">
              <a:spAutoFit/>
            </a:bodyPr>
            <a:lstStyle/>
            <a:p>
              <a:pPr algn="ctr"/>
              <a:r>
                <a:rPr lang="es-AR" sz="2400" b="1" dirty="0">
                  <a:solidFill>
                    <a:srgbClr val="414667"/>
                  </a:solidFill>
                </a:rPr>
                <a:t>Involucra al colaborador</a:t>
              </a:r>
            </a:p>
          </p:txBody>
        </p:sp>
      </p:grpSp>
      <p:grpSp>
        <p:nvGrpSpPr>
          <p:cNvPr id="13" name="Grupo 12">
            <a:extLst>
              <a:ext uri="{FF2B5EF4-FFF2-40B4-BE49-F238E27FC236}">
                <a16:creationId xmlns:a16="http://schemas.microsoft.com/office/drawing/2014/main" id="{E72B8124-377E-4DE9-9603-029FF39D8DE5}"/>
              </a:ext>
            </a:extLst>
          </p:cNvPr>
          <p:cNvGrpSpPr/>
          <p:nvPr/>
        </p:nvGrpSpPr>
        <p:grpSpPr>
          <a:xfrm>
            <a:off x="3323772" y="203200"/>
            <a:ext cx="5573486" cy="2092881"/>
            <a:chOff x="3193143" y="203200"/>
            <a:chExt cx="5573486" cy="2092881"/>
          </a:xfrm>
        </p:grpSpPr>
        <p:sp>
          <p:nvSpPr>
            <p:cNvPr id="14" name="CuadroTexto 13">
              <a:extLst>
                <a:ext uri="{FF2B5EF4-FFF2-40B4-BE49-F238E27FC236}">
                  <a16:creationId xmlns:a16="http://schemas.microsoft.com/office/drawing/2014/main" id="{1EFC5C94-50B0-423A-9BBF-72D7C7EB3B59}"/>
                </a:ext>
              </a:extLst>
            </p:cNvPr>
            <p:cNvSpPr txBox="1"/>
            <p:nvPr/>
          </p:nvSpPr>
          <p:spPr>
            <a:xfrm>
              <a:off x="4235611" y="580103"/>
              <a:ext cx="4531018" cy="1323439"/>
            </a:xfrm>
            <a:prstGeom prst="rect">
              <a:avLst/>
            </a:prstGeom>
            <a:noFill/>
          </p:spPr>
          <p:txBody>
            <a:bodyPr wrap="square" rtlCol="0">
              <a:spAutoFit/>
            </a:bodyPr>
            <a:lstStyle/>
            <a:p>
              <a:r>
                <a:rPr lang="es-AR" sz="4000" b="1" dirty="0">
                  <a:solidFill>
                    <a:srgbClr val="F7AA27"/>
                  </a:solidFill>
                </a:rPr>
                <a:t>Pasos para delegar de manera exitosa </a:t>
              </a:r>
            </a:p>
          </p:txBody>
        </p:sp>
        <p:sp>
          <p:nvSpPr>
            <p:cNvPr id="15" name="CuadroTexto 14">
              <a:extLst>
                <a:ext uri="{FF2B5EF4-FFF2-40B4-BE49-F238E27FC236}">
                  <a16:creationId xmlns:a16="http://schemas.microsoft.com/office/drawing/2014/main" id="{53F1AB1F-69F4-4B6C-8473-96BA21EE57A4}"/>
                </a:ext>
              </a:extLst>
            </p:cNvPr>
            <p:cNvSpPr txBox="1"/>
            <p:nvPr/>
          </p:nvSpPr>
          <p:spPr>
            <a:xfrm>
              <a:off x="3193143" y="203200"/>
              <a:ext cx="1029449" cy="2092881"/>
            </a:xfrm>
            <a:prstGeom prst="rect">
              <a:avLst/>
            </a:prstGeom>
            <a:noFill/>
          </p:spPr>
          <p:txBody>
            <a:bodyPr wrap="none" rtlCol="0">
              <a:spAutoFit/>
            </a:bodyPr>
            <a:lstStyle/>
            <a:p>
              <a:r>
                <a:rPr lang="es-ES" sz="13000" b="1" dirty="0">
                  <a:solidFill>
                    <a:srgbClr val="F7AA27"/>
                  </a:solidFill>
                </a:rPr>
                <a:t>4</a:t>
              </a:r>
              <a:endParaRPr lang="es-AR" sz="13000" b="1" dirty="0">
                <a:solidFill>
                  <a:srgbClr val="F7AA27"/>
                </a:solidFill>
              </a:endParaRPr>
            </a:p>
          </p:txBody>
        </p:sp>
      </p:grpSp>
      <p:grpSp>
        <p:nvGrpSpPr>
          <p:cNvPr id="16" name="Grupo 15">
            <a:extLst>
              <a:ext uri="{FF2B5EF4-FFF2-40B4-BE49-F238E27FC236}">
                <a16:creationId xmlns:a16="http://schemas.microsoft.com/office/drawing/2014/main" id="{4B4D982B-F2E9-41A4-9474-F8FA914AE095}"/>
              </a:ext>
            </a:extLst>
          </p:cNvPr>
          <p:cNvGrpSpPr/>
          <p:nvPr/>
        </p:nvGrpSpPr>
        <p:grpSpPr>
          <a:xfrm>
            <a:off x="6361043" y="2647493"/>
            <a:ext cx="1862561" cy="2517842"/>
            <a:chOff x="6361043" y="2647493"/>
            <a:chExt cx="1862561" cy="2517842"/>
          </a:xfrm>
        </p:grpSpPr>
        <p:grpSp>
          <p:nvGrpSpPr>
            <p:cNvPr id="17" name="Grupo 16">
              <a:extLst>
                <a:ext uri="{FF2B5EF4-FFF2-40B4-BE49-F238E27FC236}">
                  <a16:creationId xmlns:a16="http://schemas.microsoft.com/office/drawing/2014/main" id="{3CDE76B0-1AA8-47C5-802C-04C97C030735}"/>
                </a:ext>
              </a:extLst>
            </p:cNvPr>
            <p:cNvGrpSpPr/>
            <p:nvPr/>
          </p:nvGrpSpPr>
          <p:grpSpPr>
            <a:xfrm>
              <a:off x="6361043" y="2647493"/>
              <a:ext cx="1862561" cy="2517842"/>
              <a:chOff x="6361043" y="1969506"/>
              <a:chExt cx="1862561" cy="2517842"/>
            </a:xfrm>
          </p:grpSpPr>
          <p:sp>
            <p:nvSpPr>
              <p:cNvPr id="19" name="Forma libre: forma 18">
                <a:extLst>
                  <a:ext uri="{FF2B5EF4-FFF2-40B4-BE49-F238E27FC236}">
                    <a16:creationId xmlns:a16="http://schemas.microsoft.com/office/drawing/2014/main" id="{8C218F82-5FDF-4BBC-B45B-63F17B63DABC}"/>
                  </a:ext>
                </a:extLst>
              </p:cNvPr>
              <p:cNvSpPr/>
              <p:nvPr/>
            </p:nvSpPr>
            <p:spPr>
              <a:xfrm>
                <a:off x="6478704" y="1969506"/>
                <a:ext cx="1665755" cy="2517842"/>
              </a:xfrm>
              <a:custGeom>
                <a:avLst/>
                <a:gdLst>
                  <a:gd name="connsiteX0" fmla="*/ 947281 w 1665755"/>
                  <a:gd name="connsiteY0" fmla="*/ 2255756 h 2517842"/>
                  <a:gd name="connsiteX1" fmla="*/ 1319488 w 1665755"/>
                  <a:gd name="connsiteY1" fmla="*/ 2255756 h 2517842"/>
                  <a:gd name="connsiteX2" fmla="*/ 1665756 w 1665755"/>
                  <a:gd name="connsiteY2" fmla="*/ 1909489 h 2517842"/>
                  <a:gd name="connsiteX3" fmla="*/ 1665756 w 1665755"/>
                  <a:gd name="connsiteY3" fmla="*/ 346268 h 2517842"/>
                  <a:gd name="connsiteX4" fmla="*/ 1319488 w 1665755"/>
                  <a:gd name="connsiteY4" fmla="*/ 0 h 2517842"/>
                  <a:gd name="connsiteX5" fmla="*/ 346268 w 1665755"/>
                  <a:gd name="connsiteY5" fmla="*/ 0 h 2517842"/>
                  <a:gd name="connsiteX6" fmla="*/ 0 w 1665755"/>
                  <a:gd name="connsiteY6" fmla="*/ 346268 h 2517842"/>
                  <a:gd name="connsiteX7" fmla="*/ 0 w 1665755"/>
                  <a:gd name="connsiteY7" fmla="*/ 1909244 h 2517842"/>
                  <a:gd name="connsiteX8" fmla="*/ 346268 w 1665755"/>
                  <a:gd name="connsiteY8" fmla="*/ 2255512 h 2517842"/>
                  <a:gd name="connsiteX9" fmla="*/ 741478 w 1665755"/>
                  <a:gd name="connsiteY9" fmla="*/ 2255512 h 2517842"/>
                  <a:gd name="connsiteX10" fmla="*/ 858695 w 1665755"/>
                  <a:gd name="connsiteY10" fmla="*/ 2517843 h 2517842"/>
                  <a:gd name="connsiteX11" fmla="*/ 947281 w 1665755"/>
                  <a:gd name="connsiteY11" fmla="*/ 2255756 h 251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5755" h="2517842">
                    <a:moveTo>
                      <a:pt x="947281" y="2255756"/>
                    </a:moveTo>
                    <a:lnTo>
                      <a:pt x="1319488" y="2255756"/>
                    </a:lnTo>
                    <a:cubicBezTo>
                      <a:pt x="1510853" y="2255756"/>
                      <a:pt x="1665756" y="2100609"/>
                      <a:pt x="1665756" y="1909489"/>
                    </a:cubicBezTo>
                    <a:lnTo>
                      <a:pt x="1665756" y="346268"/>
                    </a:lnTo>
                    <a:cubicBezTo>
                      <a:pt x="1665756" y="155147"/>
                      <a:pt x="1510608" y="0"/>
                      <a:pt x="1319488" y="0"/>
                    </a:cubicBezTo>
                    <a:lnTo>
                      <a:pt x="346268" y="0"/>
                    </a:lnTo>
                    <a:cubicBezTo>
                      <a:pt x="155148" y="0"/>
                      <a:pt x="0" y="155147"/>
                      <a:pt x="0" y="346268"/>
                    </a:cubicBezTo>
                    <a:lnTo>
                      <a:pt x="0" y="1909244"/>
                    </a:lnTo>
                    <a:cubicBezTo>
                      <a:pt x="0" y="2100609"/>
                      <a:pt x="155148" y="2255512"/>
                      <a:pt x="346268" y="2255512"/>
                    </a:cubicBezTo>
                    <a:lnTo>
                      <a:pt x="741478" y="2255512"/>
                    </a:lnTo>
                    <a:lnTo>
                      <a:pt x="858695" y="2517843"/>
                    </a:lnTo>
                    <a:lnTo>
                      <a:pt x="947281" y="2255756"/>
                    </a:lnTo>
                    <a:close/>
                  </a:path>
                </a:pathLst>
              </a:custGeom>
              <a:solidFill>
                <a:srgbClr val="09B2BF"/>
              </a:solidFill>
              <a:ln w="2434" cap="flat">
                <a:noFill/>
                <a:prstDash val="solid"/>
                <a:miter/>
              </a:ln>
            </p:spPr>
            <p:txBody>
              <a:bodyPr rtlCol="0" anchor="ctr"/>
              <a:lstStyle/>
              <a:p>
                <a:endParaRPr lang="es-AR" dirty="0"/>
              </a:p>
            </p:txBody>
          </p:sp>
          <p:sp>
            <p:nvSpPr>
              <p:cNvPr id="20" name="Rectangle 10">
                <a:extLst>
                  <a:ext uri="{FF2B5EF4-FFF2-40B4-BE49-F238E27FC236}">
                    <a16:creationId xmlns:a16="http://schemas.microsoft.com/office/drawing/2014/main" id="{AB31EE3B-8593-4445-8D3A-47E65A3455EB}"/>
                  </a:ext>
                </a:extLst>
              </p:cNvPr>
              <p:cNvSpPr/>
              <p:nvPr/>
            </p:nvSpPr>
            <p:spPr>
              <a:xfrm>
                <a:off x="6361043" y="2919618"/>
                <a:ext cx="1862561" cy="1187152"/>
              </a:xfrm>
              <a:prstGeom prst="rect">
                <a:avLst/>
              </a:prstGeom>
            </p:spPr>
            <p:txBody>
              <a:bodyPr wrap="square">
                <a:noAutofit/>
              </a:bodyPr>
              <a:lstStyle/>
              <a:p>
                <a:pPr marL="19050" lvl="1" algn="ctr">
                  <a:spcBef>
                    <a:spcPts val="1200"/>
                  </a:spcBef>
                  <a:spcAft>
                    <a:spcPts val="600"/>
                  </a:spcAft>
                  <a:buClr>
                    <a:srgbClr val="FF6600"/>
                  </a:buClr>
                  <a:buSzPct val="100000"/>
                </a:pPr>
                <a:r>
                  <a:rPr lang="es-ES" sz="2300" b="1" dirty="0" err="1">
                    <a:solidFill>
                      <a:schemeClr val="bg1"/>
                    </a:solidFill>
                    <a:cs typeface="Cavolini" panose="03000502040302020204" pitchFamily="66" charset="0"/>
                  </a:rPr>
                  <a:t>Hacé</a:t>
                </a:r>
                <a:r>
                  <a:rPr lang="es-ES" sz="2300" b="1" dirty="0">
                    <a:solidFill>
                      <a:schemeClr val="bg1"/>
                    </a:solidFill>
                    <a:cs typeface="Cavolini" panose="03000502040302020204" pitchFamily="66" charset="0"/>
                  </a:rPr>
                  <a:t> seguimiento</a:t>
                </a:r>
              </a:p>
            </p:txBody>
          </p:sp>
        </p:grpSp>
        <p:pic>
          <p:nvPicPr>
            <p:cNvPr id="18" name="Gráfico 17">
              <a:extLst>
                <a:ext uri="{FF2B5EF4-FFF2-40B4-BE49-F238E27FC236}">
                  <a16:creationId xmlns:a16="http://schemas.microsoft.com/office/drawing/2014/main" id="{A7C381D8-9B36-4210-BBB5-6E3D7B4B0AE4}"/>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6917636" y="2971594"/>
              <a:ext cx="750456" cy="596554"/>
            </a:xfrm>
            <a:prstGeom prst="rect">
              <a:avLst/>
            </a:prstGeom>
          </p:spPr>
        </p:pic>
      </p:grpSp>
      <p:grpSp>
        <p:nvGrpSpPr>
          <p:cNvPr id="21" name="Grupo 20">
            <a:extLst>
              <a:ext uri="{FF2B5EF4-FFF2-40B4-BE49-F238E27FC236}">
                <a16:creationId xmlns:a16="http://schemas.microsoft.com/office/drawing/2014/main" id="{F9462AE0-5771-4135-B896-19711C5D3F07}"/>
              </a:ext>
            </a:extLst>
          </p:cNvPr>
          <p:cNvGrpSpPr/>
          <p:nvPr/>
        </p:nvGrpSpPr>
        <p:grpSpPr>
          <a:xfrm>
            <a:off x="3720757" y="2647493"/>
            <a:ext cx="1998558" cy="2517842"/>
            <a:chOff x="3720757" y="2647493"/>
            <a:chExt cx="1998558" cy="2517842"/>
          </a:xfrm>
        </p:grpSpPr>
        <p:grpSp>
          <p:nvGrpSpPr>
            <p:cNvPr id="22" name="Grupo 21">
              <a:extLst>
                <a:ext uri="{FF2B5EF4-FFF2-40B4-BE49-F238E27FC236}">
                  <a16:creationId xmlns:a16="http://schemas.microsoft.com/office/drawing/2014/main" id="{65D20995-C77C-4844-AF8B-56FEC7F3D2CA}"/>
                </a:ext>
              </a:extLst>
            </p:cNvPr>
            <p:cNvGrpSpPr/>
            <p:nvPr/>
          </p:nvGrpSpPr>
          <p:grpSpPr>
            <a:xfrm>
              <a:off x="3720757" y="2647493"/>
              <a:ext cx="1998558" cy="2517842"/>
              <a:chOff x="3720757" y="1969506"/>
              <a:chExt cx="1998558" cy="2517842"/>
            </a:xfrm>
          </p:grpSpPr>
          <p:sp>
            <p:nvSpPr>
              <p:cNvPr id="24" name="Forma libre: forma 23">
                <a:extLst>
                  <a:ext uri="{FF2B5EF4-FFF2-40B4-BE49-F238E27FC236}">
                    <a16:creationId xmlns:a16="http://schemas.microsoft.com/office/drawing/2014/main" id="{1F2F71CF-7E5D-43F2-884D-E38CC9096327}"/>
                  </a:ext>
                </a:extLst>
              </p:cNvPr>
              <p:cNvSpPr/>
              <p:nvPr/>
            </p:nvSpPr>
            <p:spPr>
              <a:xfrm>
                <a:off x="3918384" y="1969506"/>
                <a:ext cx="1665755" cy="2517842"/>
              </a:xfrm>
              <a:custGeom>
                <a:avLst/>
                <a:gdLst>
                  <a:gd name="connsiteX0" fmla="*/ 947281 w 1665755"/>
                  <a:gd name="connsiteY0" fmla="*/ 2255756 h 2517842"/>
                  <a:gd name="connsiteX1" fmla="*/ 1319488 w 1665755"/>
                  <a:gd name="connsiteY1" fmla="*/ 2255756 h 2517842"/>
                  <a:gd name="connsiteX2" fmla="*/ 1665756 w 1665755"/>
                  <a:gd name="connsiteY2" fmla="*/ 1909489 h 2517842"/>
                  <a:gd name="connsiteX3" fmla="*/ 1665756 w 1665755"/>
                  <a:gd name="connsiteY3" fmla="*/ 346268 h 2517842"/>
                  <a:gd name="connsiteX4" fmla="*/ 1319488 w 1665755"/>
                  <a:gd name="connsiteY4" fmla="*/ 0 h 2517842"/>
                  <a:gd name="connsiteX5" fmla="*/ 346268 w 1665755"/>
                  <a:gd name="connsiteY5" fmla="*/ 0 h 2517842"/>
                  <a:gd name="connsiteX6" fmla="*/ 0 w 1665755"/>
                  <a:gd name="connsiteY6" fmla="*/ 346268 h 2517842"/>
                  <a:gd name="connsiteX7" fmla="*/ 0 w 1665755"/>
                  <a:gd name="connsiteY7" fmla="*/ 1909244 h 2517842"/>
                  <a:gd name="connsiteX8" fmla="*/ 346268 w 1665755"/>
                  <a:gd name="connsiteY8" fmla="*/ 2255512 h 2517842"/>
                  <a:gd name="connsiteX9" fmla="*/ 741478 w 1665755"/>
                  <a:gd name="connsiteY9" fmla="*/ 2255512 h 2517842"/>
                  <a:gd name="connsiteX10" fmla="*/ 858695 w 1665755"/>
                  <a:gd name="connsiteY10" fmla="*/ 2517843 h 2517842"/>
                  <a:gd name="connsiteX11" fmla="*/ 947281 w 1665755"/>
                  <a:gd name="connsiteY11" fmla="*/ 2255756 h 251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5755" h="2517842">
                    <a:moveTo>
                      <a:pt x="947281" y="2255756"/>
                    </a:moveTo>
                    <a:lnTo>
                      <a:pt x="1319488" y="2255756"/>
                    </a:lnTo>
                    <a:cubicBezTo>
                      <a:pt x="1510853" y="2255756"/>
                      <a:pt x="1665756" y="2100609"/>
                      <a:pt x="1665756" y="1909489"/>
                    </a:cubicBezTo>
                    <a:lnTo>
                      <a:pt x="1665756" y="346268"/>
                    </a:lnTo>
                    <a:cubicBezTo>
                      <a:pt x="1665756" y="155147"/>
                      <a:pt x="1510608" y="0"/>
                      <a:pt x="1319488" y="0"/>
                    </a:cubicBezTo>
                    <a:lnTo>
                      <a:pt x="346268" y="0"/>
                    </a:lnTo>
                    <a:cubicBezTo>
                      <a:pt x="155148" y="0"/>
                      <a:pt x="0" y="155147"/>
                      <a:pt x="0" y="346268"/>
                    </a:cubicBezTo>
                    <a:lnTo>
                      <a:pt x="0" y="1909244"/>
                    </a:lnTo>
                    <a:cubicBezTo>
                      <a:pt x="0" y="2100609"/>
                      <a:pt x="155148" y="2255512"/>
                      <a:pt x="346268" y="2255512"/>
                    </a:cubicBezTo>
                    <a:lnTo>
                      <a:pt x="741478" y="2255512"/>
                    </a:lnTo>
                    <a:lnTo>
                      <a:pt x="858695" y="2517843"/>
                    </a:lnTo>
                    <a:lnTo>
                      <a:pt x="947281" y="2255756"/>
                    </a:lnTo>
                    <a:close/>
                  </a:path>
                </a:pathLst>
              </a:custGeom>
              <a:solidFill>
                <a:srgbClr val="4A5184"/>
              </a:solidFill>
              <a:ln w="2434" cap="flat">
                <a:noFill/>
                <a:prstDash val="solid"/>
                <a:miter/>
              </a:ln>
            </p:spPr>
            <p:txBody>
              <a:bodyPr rtlCol="0" anchor="ctr"/>
              <a:lstStyle/>
              <a:p>
                <a:endParaRPr lang="es-AR" dirty="0"/>
              </a:p>
            </p:txBody>
          </p:sp>
          <p:sp>
            <p:nvSpPr>
              <p:cNvPr id="25" name="Rectangle 10">
                <a:extLst>
                  <a:ext uri="{FF2B5EF4-FFF2-40B4-BE49-F238E27FC236}">
                    <a16:creationId xmlns:a16="http://schemas.microsoft.com/office/drawing/2014/main" id="{93C323CB-FDB1-45A8-AA93-ADEA2B1EC2C0}"/>
                  </a:ext>
                </a:extLst>
              </p:cNvPr>
              <p:cNvSpPr/>
              <p:nvPr/>
            </p:nvSpPr>
            <p:spPr>
              <a:xfrm>
                <a:off x="3720757" y="3076592"/>
                <a:ext cx="1998558" cy="750968"/>
              </a:xfrm>
              <a:prstGeom prst="rect">
                <a:avLst/>
              </a:prstGeom>
            </p:spPr>
            <p:txBody>
              <a:bodyPr wrap="square">
                <a:noAutofit/>
              </a:bodyPr>
              <a:lstStyle/>
              <a:p>
                <a:pPr marL="19050" lvl="1" algn="ctr">
                  <a:spcBef>
                    <a:spcPts val="1200"/>
                  </a:spcBef>
                  <a:spcAft>
                    <a:spcPts val="600"/>
                  </a:spcAft>
                  <a:buClr>
                    <a:srgbClr val="FF6600"/>
                  </a:buClr>
                  <a:buSzPct val="100000"/>
                </a:pPr>
                <a:r>
                  <a:rPr lang="es-ES" sz="2800" b="1" dirty="0" err="1">
                    <a:solidFill>
                      <a:schemeClr val="bg1"/>
                    </a:solidFill>
                    <a:cs typeface="Cavolini" panose="03000502040302020204" pitchFamily="66" charset="0"/>
                  </a:rPr>
                  <a:t>Explicá</a:t>
                </a:r>
                <a:r>
                  <a:rPr lang="es-ES" sz="2800" b="1" dirty="0">
                    <a:solidFill>
                      <a:schemeClr val="bg1"/>
                    </a:solidFill>
                    <a:cs typeface="Cavolini" panose="03000502040302020204" pitchFamily="66" charset="0"/>
                  </a:rPr>
                  <a:t> </a:t>
                </a:r>
              </a:p>
            </p:txBody>
          </p:sp>
        </p:grpSp>
        <p:pic>
          <p:nvPicPr>
            <p:cNvPr id="23" name="Gráfico 22">
              <a:extLst>
                <a:ext uri="{FF2B5EF4-FFF2-40B4-BE49-F238E27FC236}">
                  <a16:creationId xmlns:a16="http://schemas.microsoft.com/office/drawing/2014/main" id="{9484A6CB-5896-4C84-B655-EF8B186A36DC}"/>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4298467" y="2829338"/>
              <a:ext cx="889760" cy="891501"/>
            </a:xfrm>
            <a:prstGeom prst="rect">
              <a:avLst/>
            </a:prstGeom>
          </p:spPr>
        </p:pic>
      </p:grpSp>
      <p:grpSp>
        <p:nvGrpSpPr>
          <p:cNvPr id="26" name="Grupo 25">
            <a:extLst>
              <a:ext uri="{FF2B5EF4-FFF2-40B4-BE49-F238E27FC236}">
                <a16:creationId xmlns:a16="http://schemas.microsoft.com/office/drawing/2014/main" id="{C12A1876-49A5-4AC0-8F24-42E8E7303E19}"/>
              </a:ext>
            </a:extLst>
          </p:cNvPr>
          <p:cNvGrpSpPr/>
          <p:nvPr/>
        </p:nvGrpSpPr>
        <p:grpSpPr>
          <a:xfrm>
            <a:off x="1312462" y="2647493"/>
            <a:ext cx="1725425" cy="2517842"/>
            <a:chOff x="1312462" y="2647493"/>
            <a:chExt cx="1725425" cy="2517842"/>
          </a:xfrm>
        </p:grpSpPr>
        <p:grpSp>
          <p:nvGrpSpPr>
            <p:cNvPr id="27" name="Grupo 26">
              <a:extLst>
                <a:ext uri="{FF2B5EF4-FFF2-40B4-BE49-F238E27FC236}">
                  <a16:creationId xmlns:a16="http://schemas.microsoft.com/office/drawing/2014/main" id="{FF8BC967-007A-4B59-94E4-4D3A24E00427}"/>
                </a:ext>
              </a:extLst>
            </p:cNvPr>
            <p:cNvGrpSpPr/>
            <p:nvPr/>
          </p:nvGrpSpPr>
          <p:grpSpPr>
            <a:xfrm>
              <a:off x="1312462" y="2647493"/>
              <a:ext cx="1725425" cy="2517842"/>
              <a:chOff x="1312462" y="1969506"/>
              <a:chExt cx="1725425" cy="2517842"/>
            </a:xfrm>
          </p:grpSpPr>
          <p:sp>
            <p:nvSpPr>
              <p:cNvPr id="35" name="Forma libre: forma 34">
                <a:extLst>
                  <a:ext uri="{FF2B5EF4-FFF2-40B4-BE49-F238E27FC236}">
                    <a16:creationId xmlns:a16="http://schemas.microsoft.com/office/drawing/2014/main" id="{A45C6F93-78A4-4B95-B062-36DC6537AA40}"/>
                  </a:ext>
                </a:extLst>
              </p:cNvPr>
              <p:cNvSpPr/>
              <p:nvPr/>
            </p:nvSpPr>
            <p:spPr>
              <a:xfrm>
                <a:off x="1372132" y="1969506"/>
                <a:ext cx="1665755" cy="2517842"/>
              </a:xfrm>
              <a:custGeom>
                <a:avLst/>
                <a:gdLst>
                  <a:gd name="connsiteX0" fmla="*/ 947281 w 1665755"/>
                  <a:gd name="connsiteY0" fmla="*/ 2255756 h 2517842"/>
                  <a:gd name="connsiteX1" fmla="*/ 1319488 w 1665755"/>
                  <a:gd name="connsiteY1" fmla="*/ 2255756 h 2517842"/>
                  <a:gd name="connsiteX2" fmla="*/ 1665756 w 1665755"/>
                  <a:gd name="connsiteY2" fmla="*/ 1909489 h 2517842"/>
                  <a:gd name="connsiteX3" fmla="*/ 1665756 w 1665755"/>
                  <a:gd name="connsiteY3" fmla="*/ 346268 h 2517842"/>
                  <a:gd name="connsiteX4" fmla="*/ 1319488 w 1665755"/>
                  <a:gd name="connsiteY4" fmla="*/ 0 h 2517842"/>
                  <a:gd name="connsiteX5" fmla="*/ 346268 w 1665755"/>
                  <a:gd name="connsiteY5" fmla="*/ 0 h 2517842"/>
                  <a:gd name="connsiteX6" fmla="*/ 0 w 1665755"/>
                  <a:gd name="connsiteY6" fmla="*/ 346268 h 2517842"/>
                  <a:gd name="connsiteX7" fmla="*/ 0 w 1665755"/>
                  <a:gd name="connsiteY7" fmla="*/ 1909244 h 2517842"/>
                  <a:gd name="connsiteX8" fmla="*/ 346268 w 1665755"/>
                  <a:gd name="connsiteY8" fmla="*/ 2255512 h 2517842"/>
                  <a:gd name="connsiteX9" fmla="*/ 741478 w 1665755"/>
                  <a:gd name="connsiteY9" fmla="*/ 2255512 h 2517842"/>
                  <a:gd name="connsiteX10" fmla="*/ 858695 w 1665755"/>
                  <a:gd name="connsiteY10" fmla="*/ 2517843 h 2517842"/>
                  <a:gd name="connsiteX11" fmla="*/ 947281 w 1665755"/>
                  <a:gd name="connsiteY11" fmla="*/ 2255756 h 2517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65755" h="2517842">
                    <a:moveTo>
                      <a:pt x="947281" y="2255756"/>
                    </a:moveTo>
                    <a:lnTo>
                      <a:pt x="1319488" y="2255756"/>
                    </a:lnTo>
                    <a:cubicBezTo>
                      <a:pt x="1510853" y="2255756"/>
                      <a:pt x="1665756" y="2100609"/>
                      <a:pt x="1665756" y="1909489"/>
                    </a:cubicBezTo>
                    <a:lnTo>
                      <a:pt x="1665756" y="346268"/>
                    </a:lnTo>
                    <a:cubicBezTo>
                      <a:pt x="1665756" y="155147"/>
                      <a:pt x="1510608" y="0"/>
                      <a:pt x="1319488" y="0"/>
                    </a:cubicBezTo>
                    <a:lnTo>
                      <a:pt x="346268" y="0"/>
                    </a:lnTo>
                    <a:cubicBezTo>
                      <a:pt x="155148" y="0"/>
                      <a:pt x="0" y="155147"/>
                      <a:pt x="0" y="346268"/>
                    </a:cubicBezTo>
                    <a:lnTo>
                      <a:pt x="0" y="1909244"/>
                    </a:lnTo>
                    <a:cubicBezTo>
                      <a:pt x="0" y="2100609"/>
                      <a:pt x="155148" y="2255512"/>
                      <a:pt x="346268" y="2255512"/>
                    </a:cubicBezTo>
                    <a:lnTo>
                      <a:pt x="741478" y="2255512"/>
                    </a:lnTo>
                    <a:lnTo>
                      <a:pt x="858695" y="2517843"/>
                    </a:lnTo>
                    <a:lnTo>
                      <a:pt x="947281" y="2255756"/>
                    </a:lnTo>
                    <a:close/>
                  </a:path>
                </a:pathLst>
              </a:custGeom>
              <a:solidFill>
                <a:srgbClr val="F7AA27"/>
              </a:solidFill>
              <a:ln w="2434" cap="flat">
                <a:noFill/>
                <a:prstDash val="solid"/>
                <a:miter/>
              </a:ln>
            </p:spPr>
            <p:txBody>
              <a:bodyPr rtlCol="0" anchor="ctr"/>
              <a:lstStyle/>
              <a:p>
                <a:endParaRPr lang="es-AR" dirty="0"/>
              </a:p>
            </p:txBody>
          </p:sp>
          <p:sp>
            <p:nvSpPr>
              <p:cNvPr id="36" name="Rectangle 10">
                <a:extLst>
                  <a:ext uri="{FF2B5EF4-FFF2-40B4-BE49-F238E27FC236}">
                    <a16:creationId xmlns:a16="http://schemas.microsoft.com/office/drawing/2014/main" id="{5F8134A1-C011-4121-B884-7A854825A141}"/>
                  </a:ext>
                </a:extLst>
              </p:cNvPr>
              <p:cNvSpPr/>
              <p:nvPr/>
            </p:nvSpPr>
            <p:spPr>
              <a:xfrm>
                <a:off x="1312462" y="3051844"/>
                <a:ext cx="1711357" cy="750968"/>
              </a:xfrm>
              <a:prstGeom prst="rect">
                <a:avLst/>
              </a:prstGeom>
            </p:spPr>
            <p:txBody>
              <a:bodyPr wrap="square">
                <a:noAutofit/>
              </a:bodyPr>
              <a:lstStyle/>
              <a:p>
                <a:pPr marL="19050" lvl="1" algn="ctr">
                  <a:spcBef>
                    <a:spcPts val="1200"/>
                  </a:spcBef>
                  <a:spcAft>
                    <a:spcPts val="600"/>
                  </a:spcAft>
                  <a:buClr>
                    <a:srgbClr val="FF6600"/>
                  </a:buClr>
                  <a:buSzPct val="100000"/>
                </a:pPr>
                <a:r>
                  <a:rPr lang="es-ES" sz="2800" b="1" dirty="0" err="1">
                    <a:solidFill>
                      <a:srgbClr val="414667"/>
                    </a:solidFill>
                    <a:cs typeface="Cavolini" panose="03000502040302020204" pitchFamily="66" charset="0"/>
                  </a:rPr>
                  <a:t>Analizá</a:t>
                </a:r>
                <a:r>
                  <a:rPr lang="es-ES" sz="2800" b="1" dirty="0">
                    <a:solidFill>
                      <a:srgbClr val="414667"/>
                    </a:solidFill>
                    <a:cs typeface="Cavolini" panose="03000502040302020204" pitchFamily="66" charset="0"/>
                  </a:rPr>
                  <a:t> </a:t>
                </a:r>
              </a:p>
            </p:txBody>
          </p:sp>
        </p:grpSp>
        <p:grpSp>
          <p:nvGrpSpPr>
            <p:cNvPr id="28" name="Gráfico 50">
              <a:extLst>
                <a:ext uri="{FF2B5EF4-FFF2-40B4-BE49-F238E27FC236}">
                  <a16:creationId xmlns:a16="http://schemas.microsoft.com/office/drawing/2014/main" id="{B5D6854F-2DE9-4864-8EAC-A50A1D92D942}"/>
                </a:ext>
              </a:extLst>
            </p:cNvPr>
            <p:cNvGrpSpPr/>
            <p:nvPr/>
          </p:nvGrpSpPr>
          <p:grpSpPr>
            <a:xfrm>
              <a:off x="1741712" y="2902552"/>
              <a:ext cx="934386" cy="744108"/>
              <a:chOff x="1741712" y="2902552"/>
              <a:chExt cx="934386" cy="744108"/>
            </a:xfrm>
          </p:grpSpPr>
          <p:sp>
            <p:nvSpPr>
              <p:cNvPr id="29" name="Gráfico 50">
                <a:extLst>
                  <a:ext uri="{FF2B5EF4-FFF2-40B4-BE49-F238E27FC236}">
                    <a16:creationId xmlns:a16="http://schemas.microsoft.com/office/drawing/2014/main" id="{94E2B64D-6C7D-42AB-8085-E461F34C782A}"/>
                  </a:ext>
                </a:extLst>
              </p:cNvPr>
              <p:cNvSpPr/>
              <p:nvPr/>
            </p:nvSpPr>
            <p:spPr>
              <a:xfrm>
                <a:off x="1741712" y="2962560"/>
                <a:ext cx="934386" cy="105015"/>
              </a:xfrm>
              <a:custGeom>
                <a:avLst/>
                <a:gdLst>
                  <a:gd name="connsiteX0" fmla="*/ 881879 w 934386"/>
                  <a:gd name="connsiteY0" fmla="*/ 105015 h 105015"/>
                  <a:gd name="connsiteX1" fmla="*/ 52508 w 934386"/>
                  <a:gd name="connsiteY1" fmla="*/ 105015 h 105015"/>
                  <a:gd name="connsiteX2" fmla="*/ 0 w 934386"/>
                  <a:gd name="connsiteY2" fmla="*/ 52508 h 105015"/>
                  <a:gd name="connsiteX3" fmla="*/ 0 w 934386"/>
                  <a:gd name="connsiteY3" fmla="*/ 52508 h 105015"/>
                  <a:gd name="connsiteX4" fmla="*/ 52508 w 934386"/>
                  <a:gd name="connsiteY4" fmla="*/ 0 h 105015"/>
                  <a:gd name="connsiteX5" fmla="*/ 881879 w 934386"/>
                  <a:gd name="connsiteY5" fmla="*/ 0 h 105015"/>
                  <a:gd name="connsiteX6" fmla="*/ 934387 w 934386"/>
                  <a:gd name="connsiteY6" fmla="*/ 52508 h 105015"/>
                  <a:gd name="connsiteX7" fmla="*/ 934387 w 934386"/>
                  <a:gd name="connsiteY7" fmla="*/ 52508 h 105015"/>
                  <a:gd name="connsiteX8" fmla="*/ 881879 w 934386"/>
                  <a:gd name="connsiteY8" fmla="*/ 105015 h 10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386" h="105015">
                    <a:moveTo>
                      <a:pt x="881879" y="105015"/>
                    </a:moveTo>
                    <a:lnTo>
                      <a:pt x="52508" y="105015"/>
                    </a:lnTo>
                    <a:cubicBezTo>
                      <a:pt x="23503" y="105015"/>
                      <a:pt x="0" y="81262"/>
                      <a:pt x="0" y="52508"/>
                    </a:cubicBezTo>
                    <a:lnTo>
                      <a:pt x="0" y="52508"/>
                    </a:lnTo>
                    <a:cubicBezTo>
                      <a:pt x="0" y="23503"/>
                      <a:pt x="23753" y="0"/>
                      <a:pt x="52508" y="0"/>
                    </a:cubicBezTo>
                    <a:lnTo>
                      <a:pt x="881879" y="0"/>
                    </a:lnTo>
                    <a:cubicBezTo>
                      <a:pt x="910883" y="0"/>
                      <a:pt x="934387" y="23753"/>
                      <a:pt x="934387" y="52508"/>
                    </a:cubicBezTo>
                    <a:lnTo>
                      <a:pt x="934387" y="52508"/>
                    </a:lnTo>
                    <a:cubicBezTo>
                      <a:pt x="934387" y="81262"/>
                      <a:pt x="910883" y="105015"/>
                      <a:pt x="881879" y="105015"/>
                    </a:cubicBezTo>
                    <a:close/>
                  </a:path>
                </a:pathLst>
              </a:custGeom>
              <a:noFill/>
              <a:ln w="27486" cap="flat">
                <a:solidFill>
                  <a:srgbClr val="414667"/>
                </a:solidFill>
                <a:prstDash val="solid"/>
                <a:miter/>
              </a:ln>
            </p:spPr>
            <p:txBody>
              <a:bodyPr rtlCol="0" anchor="ctr"/>
              <a:lstStyle/>
              <a:p>
                <a:endParaRPr lang="es-AR"/>
              </a:p>
            </p:txBody>
          </p:sp>
          <p:sp>
            <p:nvSpPr>
              <p:cNvPr id="30" name="Gráfico 50">
                <a:extLst>
                  <a:ext uri="{FF2B5EF4-FFF2-40B4-BE49-F238E27FC236}">
                    <a16:creationId xmlns:a16="http://schemas.microsoft.com/office/drawing/2014/main" id="{DB4228F1-1B95-46AA-A1B0-826606010992}"/>
                  </a:ext>
                </a:extLst>
              </p:cNvPr>
              <p:cNvSpPr/>
              <p:nvPr/>
            </p:nvSpPr>
            <p:spPr>
              <a:xfrm>
                <a:off x="1911736" y="2902552"/>
                <a:ext cx="215031" cy="215031"/>
              </a:xfrm>
              <a:custGeom>
                <a:avLst/>
                <a:gdLst>
                  <a:gd name="connsiteX0" fmla="*/ 215032 w 215031"/>
                  <a:gd name="connsiteY0" fmla="*/ 107516 h 215031"/>
                  <a:gd name="connsiteX1" fmla="*/ 107516 w 215031"/>
                  <a:gd name="connsiteY1" fmla="*/ 215031 h 215031"/>
                  <a:gd name="connsiteX2" fmla="*/ 0 w 215031"/>
                  <a:gd name="connsiteY2" fmla="*/ 107516 h 215031"/>
                  <a:gd name="connsiteX3" fmla="*/ 107516 w 215031"/>
                  <a:gd name="connsiteY3" fmla="*/ 0 h 215031"/>
                  <a:gd name="connsiteX4" fmla="*/ 215032 w 215031"/>
                  <a:gd name="connsiteY4" fmla="*/ 107516 h 21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1" h="215031">
                    <a:moveTo>
                      <a:pt x="215032" y="107516"/>
                    </a:moveTo>
                    <a:cubicBezTo>
                      <a:pt x="215032" y="166895"/>
                      <a:pt x="166895" y="215031"/>
                      <a:pt x="107516" y="215031"/>
                    </a:cubicBezTo>
                    <a:cubicBezTo>
                      <a:pt x="48136" y="215031"/>
                      <a:pt x="0" y="166895"/>
                      <a:pt x="0" y="107516"/>
                    </a:cubicBezTo>
                    <a:cubicBezTo>
                      <a:pt x="0" y="48136"/>
                      <a:pt x="48136" y="0"/>
                      <a:pt x="107516" y="0"/>
                    </a:cubicBezTo>
                    <a:cubicBezTo>
                      <a:pt x="166895" y="0"/>
                      <a:pt x="215032" y="48136"/>
                      <a:pt x="215032" y="107516"/>
                    </a:cubicBezTo>
                    <a:close/>
                  </a:path>
                </a:pathLst>
              </a:custGeom>
              <a:solidFill>
                <a:srgbClr val="414667"/>
              </a:solidFill>
              <a:ln w="2499" cap="flat">
                <a:noFill/>
                <a:prstDash val="solid"/>
                <a:miter/>
              </a:ln>
            </p:spPr>
            <p:txBody>
              <a:bodyPr rtlCol="0" anchor="ctr"/>
              <a:lstStyle/>
              <a:p>
                <a:endParaRPr lang="es-AR"/>
              </a:p>
            </p:txBody>
          </p:sp>
          <p:sp>
            <p:nvSpPr>
              <p:cNvPr id="31" name="Gráfico 50">
                <a:extLst>
                  <a:ext uri="{FF2B5EF4-FFF2-40B4-BE49-F238E27FC236}">
                    <a16:creationId xmlns:a16="http://schemas.microsoft.com/office/drawing/2014/main" id="{FB3E579C-C6D5-424F-AB5A-1386552A01FA}"/>
                  </a:ext>
                </a:extLst>
              </p:cNvPr>
              <p:cNvSpPr/>
              <p:nvPr/>
            </p:nvSpPr>
            <p:spPr>
              <a:xfrm>
                <a:off x="1741712" y="3491638"/>
                <a:ext cx="934386" cy="105015"/>
              </a:xfrm>
              <a:custGeom>
                <a:avLst/>
                <a:gdLst>
                  <a:gd name="connsiteX0" fmla="*/ 881879 w 934386"/>
                  <a:gd name="connsiteY0" fmla="*/ 105015 h 105015"/>
                  <a:gd name="connsiteX1" fmla="*/ 52508 w 934386"/>
                  <a:gd name="connsiteY1" fmla="*/ 105015 h 105015"/>
                  <a:gd name="connsiteX2" fmla="*/ 0 w 934386"/>
                  <a:gd name="connsiteY2" fmla="*/ 52508 h 105015"/>
                  <a:gd name="connsiteX3" fmla="*/ 0 w 934386"/>
                  <a:gd name="connsiteY3" fmla="*/ 52508 h 105015"/>
                  <a:gd name="connsiteX4" fmla="*/ 52508 w 934386"/>
                  <a:gd name="connsiteY4" fmla="*/ 0 h 105015"/>
                  <a:gd name="connsiteX5" fmla="*/ 881879 w 934386"/>
                  <a:gd name="connsiteY5" fmla="*/ 0 h 105015"/>
                  <a:gd name="connsiteX6" fmla="*/ 934387 w 934386"/>
                  <a:gd name="connsiteY6" fmla="*/ 52508 h 105015"/>
                  <a:gd name="connsiteX7" fmla="*/ 934387 w 934386"/>
                  <a:gd name="connsiteY7" fmla="*/ 52508 h 105015"/>
                  <a:gd name="connsiteX8" fmla="*/ 881879 w 934386"/>
                  <a:gd name="connsiteY8" fmla="*/ 105015 h 10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386" h="105015">
                    <a:moveTo>
                      <a:pt x="881879" y="105015"/>
                    </a:moveTo>
                    <a:lnTo>
                      <a:pt x="52508" y="105015"/>
                    </a:lnTo>
                    <a:cubicBezTo>
                      <a:pt x="23503" y="105015"/>
                      <a:pt x="0" y="81262"/>
                      <a:pt x="0" y="52508"/>
                    </a:cubicBezTo>
                    <a:lnTo>
                      <a:pt x="0" y="52508"/>
                    </a:lnTo>
                    <a:cubicBezTo>
                      <a:pt x="0" y="23503"/>
                      <a:pt x="23753" y="0"/>
                      <a:pt x="52508" y="0"/>
                    </a:cubicBezTo>
                    <a:lnTo>
                      <a:pt x="881879" y="0"/>
                    </a:lnTo>
                    <a:cubicBezTo>
                      <a:pt x="910883" y="0"/>
                      <a:pt x="934387" y="23753"/>
                      <a:pt x="934387" y="52508"/>
                    </a:cubicBezTo>
                    <a:lnTo>
                      <a:pt x="934387" y="52508"/>
                    </a:lnTo>
                    <a:cubicBezTo>
                      <a:pt x="934387" y="81262"/>
                      <a:pt x="910883" y="105015"/>
                      <a:pt x="881879" y="105015"/>
                    </a:cubicBezTo>
                    <a:close/>
                  </a:path>
                </a:pathLst>
              </a:custGeom>
              <a:noFill/>
              <a:ln w="27486" cap="flat">
                <a:solidFill>
                  <a:srgbClr val="414667"/>
                </a:solidFill>
                <a:prstDash val="solid"/>
                <a:miter/>
              </a:ln>
            </p:spPr>
            <p:txBody>
              <a:bodyPr rtlCol="0" anchor="ctr"/>
              <a:lstStyle/>
              <a:p>
                <a:endParaRPr lang="es-AR"/>
              </a:p>
            </p:txBody>
          </p:sp>
          <p:sp>
            <p:nvSpPr>
              <p:cNvPr id="32" name="Gráfico 50">
                <a:extLst>
                  <a:ext uri="{FF2B5EF4-FFF2-40B4-BE49-F238E27FC236}">
                    <a16:creationId xmlns:a16="http://schemas.microsoft.com/office/drawing/2014/main" id="{8BB27399-2EED-4742-99E1-62B5D6B1AA45}"/>
                  </a:ext>
                </a:extLst>
              </p:cNvPr>
              <p:cNvSpPr/>
              <p:nvPr/>
            </p:nvSpPr>
            <p:spPr>
              <a:xfrm>
                <a:off x="1911736" y="3431629"/>
                <a:ext cx="215031" cy="215031"/>
              </a:xfrm>
              <a:custGeom>
                <a:avLst/>
                <a:gdLst>
                  <a:gd name="connsiteX0" fmla="*/ 215032 w 215031"/>
                  <a:gd name="connsiteY0" fmla="*/ 107516 h 215031"/>
                  <a:gd name="connsiteX1" fmla="*/ 107516 w 215031"/>
                  <a:gd name="connsiteY1" fmla="*/ 215031 h 215031"/>
                  <a:gd name="connsiteX2" fmla="*/ 0 w 215031"/>
                  <a:gd name="connsiteY2" fmla="*/ 107516 h 215031"/>
                  <a:gd name="connsiteX3" fmla="*/ 107516 w 215031"/>
                  <a:gd name="connsiteY3" fmla="*/ 0 h 215031"/>
                  <a:gd name="connsiteX4" fmla="*/ 215032 w 215031"/>
                  <a:gd name="connsiteY4" fmla="*/ 107516 h 21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1" h="215031">
                    <a:moveTo>
                      <a:pt x="215032" y="107516"/>
                    </a:moveTo>
                    <a:cubicBezTo>
                      <a:pt x="215032" y="166895"/>
                      <a:pt x="166895" y="215031"/>
                      <a:pt x="107516" y="215031"/>
                    </a:cubicBezTo>
                    <a:cubicBezTo>
                      <a:pt x="48136" y="215031"/>
                      <a:pt x="0" y="166895"/>
                      <a:pt x="0" y="107516"/>
                    </a:cubicBezTo>
                    <a:cubicBezTo>
                      <a:pt x="0" y="48136"/>
                      <a:pt x="48136" y="0"/>
                      <a:pt x="107516" y="0"/>
                    </a:cubicBezTo>
                    <a:cubicBezTo>
                      <a:pt x="166895" y="0"/>
                      <a:pt x="215032" y="48136"/>
                      <a:pt x="215032" y="107516"/>
                    </a:cubicBezTo>
                    <a:close/>
                  </a:path>
                </a:pathLst>
              </a:custGeom>
              <a:solidFill>
                <a:srgbClr val="414667"/>
              </a:solidFill>
              <a:ln w="2499" cap="flat">
                <a:noFill/>
                <a:prstDash val="solid"/>
                <a:miter/>
              </a:ln>
            </p:spPr>
            <p:txBody>
              <a:bodyPr rtlCol="0" anchor="ctr"/>
              <a:lstStyle/>
              <a:p>
                <a:endParaRPr lang="es-AR"/>
              </a:p>
            </p:txBody>
          </p:sp>
          <p:sp>
            <p:nvSpPr>
              <p:cNvPr id="33" name="Gráfico 50">
                <a:extLst>
                  <a:ext uri="{FF2B5EF4-FFF2-40B4-BE49-F238E27FC236}">
                    <a16:creationId xmlns:a16="http://schemas.microsoft.com/office/drawing/2014/main" id="{109F262F-DC11-43A1-B886-46491640F9BA}"/>
                  </a:ext>
                </a:extLst>
              </p:cNvPr>
              <p:cNvSpPr/>
              <p:nvPr/>
            </p:nvSpPr>
            <p:spPr>
              <a:xfrm>
                <a:off x="1741712" y="3218348"/>
                <a:ext cx="934386" cy="105015"/>
              </a:xfrm>
              <a:custGeom>
                <a:avLst/>
                <a:gdLst>
                  <a:gd name="connsiteX0" fmla="*/ 881879 w 934386"/>
                  <a:gd name="connsiteY0" fmla="*/ 105015 h 105015"/>
                  <a:gd name="connsiteX1" fmla="*/ 52508 w 934386"/>
                  <a:gd name="connsiteY1" fmla="*/ 105015 h 105015"/>
                  <a:gd name="connsiteX2" fmla="*/ 0 w 934386"/>
                  <a:gd name="connsiteY2" fmla="*/ 52508 h 105015"/>
                  <a:gd name="connsiteX3" fmla="*/ 0 w 934386"/>
                  <a:gd name="connsiteY3" fmla="*/ 52508 h 105015"/>
                  <a:gd name="connsiteX4" fmla="*/ 52508 w 934386"/>
                  <a:gd name="connsiteY4" fmla="*/ 0 h 105015"/>
                  <a:gd name="connsiteX5" fmla="*/ 881879 w 934386"/>
                  <a:gd name="connsiteY5" fmla="*/ 0 h 105015"/>
                  <a:gd name="connsiteX6" fmla="*/ 934387 w 934386"/>
                  <a:gd name="connsiteY6" fmla="*/ 52508 h 105015"/>
                  <a:gd name="connsiteX7" fmla="*/ 934387 w 934386"/>
                  <a:gd name="connsiteY7" fmla="*/ 52508 h 105015"/>
                  <a:gd name="connsiteX8" fmla="*/ 881879 w 934386"/>
                  <a:gd name="connsiteY8" fmla="*/ 105015 h 105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386" h="105015">
                    <a:moveTo>
                      <a:pt x="881879" y="105015"/>
                    </a:moveTo>
                    <a:lnTo>
                      <a:pt x="52508" y="105015"/>
                    </a:lnTo>
                    <a:cubicBezTo>
                      <a:pt x="23503" y="105015"/>
                      <a:pt x="0" y="81262"/>
                      <a:pt x="0" y="52508"/>
                    </a:cubicBezTo>
                    <a:lnTo>
                      <a:pt x="0" y="52508"/>
                    </a:lnTo>
                    <a:cubicBezTo>
                      <a:pt x="0" y="23503"/>
                      <a:pt x="23753" y="0"/>
                      <a:pt x="52508" y="0"/>
                    </a:cubicBezTo>
                    <a:lnTo>
                      <a:pt x="881879" y="0"/>
                    </a:lnTo>
                    <a:cubicBezTo>
                      <a:pt x="910883" y="0"/>
                      <a:pt x="934387" y="23753"/>
                      <a:pt x="934387" y="52508"/>
                    </a:cubicBezTo>
                    <a:lnTo>
                      <a:pt x="934387" y="52508"/>
                    </a:lnTo>
                    <a:cubicBezTo>
                      <a:pt x="934387" y="81512"/>
                      <a:pt x="910883" y="105015"/>
                      <a:pt x="881879" y="105015"/>
                    </a:cubicBezTo>
                    <a:close/>
                  </a:path>
                </a:pathLst>
              </a:custGeom>
              <a:noFill/>
              <a:ln w="27486" cap="flat">
                <a:solidFill>
                  <a:srgbClr val="414667"/>
                </a:solidFill>
                <a:prstDash val="solid"/>
                <a:miter/>
              </a:ln>
            </p:spPr>
            <p:txBody>
              <a:bodyPr rtlCol="0" anchor="ctr"/>
              <a:lstStyle/>
              <a:p>
                <a:endParaRPr lang="es-AR"/>
              </a:p>
            </p:txBody>
          </p:sp>
          <p:sp>
            <p:nvSpPr>
              <p:cNvPr id="34" name="Gráfico 50">
                <a:extLst>
                  <a:ext uri="{FF2B5EF4-FFF2-40B4-BE49-F238E27FC236}">
                    <a16:creationId xmlns:a16="http://schemas.microsoft.com/office/drawing/2014/main" id="{CCCDD063-6A49-4C61-97E5-A74EFE003D9B}"/>
                  </a:ext>
                </a:extLst>
              </p:cNvPr>
              <p:cNvSpPr/>
              <p:nvPr/>
            </p:nvSpPr>
            <p:spPr>
              <a:xfrm>
                <a:off x="2354301" y="3158589"/>
                <a:ext cx="215031" cy="215031"/>
              </a:xfrm>
              <a:custGeom>
                <a:avLst/>
                <a:gdLst>
                  <a:gd name="connsiteX0" fmla="*/ 215032 w 215031"/>
                  <a:gd name="connsiteY0" fmla="*/ 107516 h 215031"/>
                  <a:gd name="connsiteX1" fmla="*/ 107516 w 215031"/>
                  <a:gd name="connsiteY1" fmla="*/ 215031 h 215031"/>
                  <a:gd name="connsiteX2" fmla="*/ 0 w 215031"/>
                  <a:gd name="connsiteY2" fmla="*/ 107516 h 215031"/>
                  <a:gd name="connsiteX3" fmla="*/ 107516 w 215031"/>
                  <a:gd name="connsiteY3" fmla="*/ 0 h 215031"/>
                  <a:gd name="connsiteX4" fmla="*/ 215032 w 215031"/>
                  <a:gd name="connsiteY4" fmla="*/ 107516 h 21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31" h="215031">
                    <a:moveTo>
                      <a:pt x="215032" y="107516"/>
                    </a:moveTo>
                    <a:cubicBezTo>
                      <a:pt x="215032" y="166895"/>
                      <a:pt x="166895" y="215031"/>
                      <a:pt x="107516" y="215031"/>
                    </a:cubicBezTo>
                    <a:cubicBezTo>
                      <a:pt x="48136" y="215031"/>
                      <a:pt x="0" y="166895"/>
                      <a:pt x="0" y="107516"/>
                    </a:cubicBezTo>
                    <a:cubicBezTo>
                      <a:pt x="0" y="48136"/>
                      <a:pt x="48136" y="0"/>
                      <a:pt x="107516" y="0"/>
                    </a:cubicBezTo>
                    <a:cubicBezTo>
                      <a:pt x="166895" y="0"/>
                      <a:pt x="215032" y="48136"/>
                      <a:pt x="215032" y="107516"/>
                    </a:cubicBezTo>
                    <a:close/>
                  </a:path>
                </a:pathLst>
              </a:custGeom>
              <a:solidFill>
                <a:srgbClr val="414667"/>
              </a:solidFill>
              <a:ln w="2499" cap="flat">
                <a:noFill/>
                <a:prstDash val="solid"/>
                <a:miter/>
              </a:ln>
            </p:spPr>
            <p:txBody>
              <a:bodyPr rtlCol="0" anchor="ctr"/>
              <a:lstStyle/>
              <a:p>
                <a:endParaRPr lang="es-AR"/>
              </a:p>
            </p:txBody>
          </p:sp>
        </p:grpSp>
      </p:grpSp>
    </p:spTree>
    <p:extLst>
      <p:ext uri="{BB962C8B-B14F-4D97-AF65-F5344CB8AC3E}">
        <p14:creationId xmlns:p14="http://schemas.microsoft.com/office/powerpoint/2010/main" val="16135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p:tgtEl>
                                          <p:spTgt spid="26"/>
                                        </p:tgtEl>
                                        <p:attrNameLst>
                                          <p:attrName>ppt_y</p:attrName>
                                        </p:attrNameLst>
                                      </p:cBhvr>
                                      <p:tavLst>
                                        <p:tav tm="0">
                                          <p:val>
                                            <p:strVal val="#ppt_y+#ppt_h*1.125000"/>
                                          </p:val>
                                        </p:tav>
                                        <p:tav tm="100000">
                                          <p:val>
                                            <p:strVal val="#ppt_y"/>
                                          </p:val>
                                        </p:tav>
                                      </p:tavLst>
                                    </p:anim>
                                    <p:animEffect transition="in" filter="wipe(up)">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500"/>
                            </p:stCondLst>
                            <p:childTnLst>
                              <p:par>
                                <p:cTn id="24" presetID="12" presetClass="entr" presetSubtype="4"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12" presetClass="entr" presetSubtype="4"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ppt_y</p:attrName>
                                        </p:attrNameLst>
                                      </p:cBhvr>
                                      <p:tavLst>
                                        <p:tav tm="0">
                                          <p:val>
                                            <p:strVal val="#ppt_y+#ppt_h*1.125000"/>
                                          </p:val>
                                        </p:tav>
                                        <p:tav tm="100000">
                                          <p:val>
                                            <p:strVal val="#ppt_y"/>
                                          </p:val>
                                        </p:tav>
                                      </p:tavLst>
                                    </p:anim>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par>
                          <p:cTn id="43" fill="hold">
                            <p:stCondLst>
                              <p:cond delay="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p:tgtEl>
                                          <p:spTgt spid="9"/>
                                        </p:tgtEl>
                                        <p:attrNameLst>
                                          <p:attrName>ppt_y</p:attrName>
                                        </p:attrNameLst>
                                      </p:cBhvr>
                                      <p:tavLst>
                                        <p:tav tm="0">
                                          <p:val>
                                            <p:strVal val="#ppt_y+#ppt_h*1.125000"/>
                                          </p:val>
                                        </p:tav>
                                        <p:tav tm="100000">
                                          <p:val>
                                            <p:strVal val="#ppt_y"/>
                                          </p:val>
                                        </p:tav>
                                      </p:tavLst>
                                    </p:anim>
                                    <p:animEffect transition="in" filter="wipe(up)">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8;p6">
            <a:extLst>
              <a:ext uri="{FF2B5EF4-FFF2-40B4-BE49-F238E27FC236}">
                <a16:creationId xmlns:a16="http://schemas.microsoft.com/office/drawing/2014/main" id="{8CD751B5-74F4-45DF-BA7B-C1BA236D3E11}"/>
              </a:ext>
            </a:extLst>
          </p:cNvPr>
          <p:cNvSpPr txBox="1">
            <a:spLocks/>
          </p:cNvSpPr>
          <p:nvPr/>
        </p:nvSpPr>
        <p:spPr>
          <a:xfrm>
            <a:off x="2286000" y="1066800"/>
            <a:ext cx="798806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F5A939"/>
              </a:buClr>
              <a:buSzPts val="3200"/>
            </a:pPr>
            <a:r>
              <a:rPr lang="es-ES" sz="4000" b="1" dirty="0">
                <a:solidFill>
                  <a:srgbClr val="F7AA27"/>
                </a:solidFill>
              </a:rPr>
              <a:t>Reuniones efectivas</a:t>
            </a:r>
          </a:p>
        </p:txBody>
      </p:sp>
      <p:pic>
        <p:nvPicPr>
          <p:cNvPr id="18" name="Gráfico 17">
            <a:extLst>
              <a:ext uri="{FF2B5EF4-FFF2-40B4-BE49-F238E27FC236}">
                <a16:creationId xmlns:a16="http://schemas.microsoft.com/office/drawing/2014/main" id="{269F470F-39F0-4571-895F-E570671011AE}"/>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3200400" y="1143000"/>
            <a:ext cx="838200" cy="812007"/>
          </a:xfrm>
          <a:prstGeom prst="rect">
            <a:avLst/>
          </a:prstGeom>
        </p:spPr>
      </p:pic>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10</a:t>
            </a:r>
            <a:endParaRPr lang="es-AR" sz="3500" dirty="0">
              <a:solidFill>
                <a:schemeClr val="bg1"/>
              </a:solidFill>
            </a:endParaRP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CuadroTexto 7">
            <a:extLst>
              <a:ext uri="{FF2B5EF4-FFF2-40B4-BE49-F238E27FC236}">
                <a16:creationId xmlns:a16="http://schemas.microsoft.com/office/drawing/2014/main" id="{F1535C9C-9EA2-4BFD-9386-9AFF15ABBD16}"/>
              </a:ext>
            </a:extLst>
          </p:cNvPr>
          <p:cNvSpPr txBox="1"/>
          <p:nvPr/>
        </p:nvSpPr>
        <p:spPr>
          <a:xfrm>
            <a:off x="1752600" y="3276600"/>
            <a:ext cx="4343400" cy="461665"/>
          </a:xfrm>
          <a:prstGeom prst="rect">
            <a:avLst/>
          </a:prstGeom>
          <a:noFill/>
        </p:spPr>
        <p:txBody>
          <a:bodyPr wrap="square" rtlCol="0">
            <a:spAutoFit/>
          </a:bodyPr>
          <a:lstStyle/>
          <a:p>
            <a:r>
              <a:rPr lang="es-ES" sz="2400" b="1" dirty="0">
                <a:solidFill>
                  <a:srgbClr val="414667"/>
                </a:solidFill>
              </a:rPr>
              <a:t>Lograr mejores resultados</a:t>
            </a:r>
          </a:p>
        </p:txBody>
      </p:sp>
      <p:sp>
        <p:nvSpPr>
          <p:cNvPr id="9" name="CuadroTexto 8">
            <a:extLst>
              <a:ext uri="{FF2B5EF4-FFF2-40B4-BE49-F238E27FC236}">
                <a16:creationId xmlns:a16="http://schemas.microsoft.com/office/drawing/2014/main" id="{45B855E0-119C-45E0-9552-15BC3E6B1140}"/>
              </a:ext>
            </a:extLst>
          </p:cNvPr>
          <p:cNvSpPr txBox="1"/>
          <p:nvPr/>
        </p:nvSpPr>
        <p:spPr>
          <a:xfrm>
            <a:off x="6477000" y="3276600"/>
            <a:ext cx="4572000" cy="461665"/>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Coordinar esfuerzos individuales</a:t>
            </a:r>
          </a:p>
        </p:txBody>
      </p:sp>
      <p:sp>
        <p:nvSpPr>
          <p:cNvPr id="10" name="CuadroTexto 9">
            <a:extLst>
              <a:ext uri="{FF2B5EF4-FFF2-40B4-BE49-F238E27FC236}">
                <a16:creationId xmlns:a16="http://schemas.microsoft.com/office/drawing/2014/main" id="{9F4AAC75-F98E-48F3-9178-5C791FF38C3F}"/>
              </a:ext>
            </a:extLst>
          </p:cNvPr>
          <p:cNvSpPr txBox="1"/>
          <p:nvPr/>
        </p:nvSpPr>
        <p:spPr>
          <a:xfrm>
            <a:off x="1752600" y="4114800"/>
            <a:ext cx="4343400" cy="702949"/>
          </a:xfrm>
          <a:prstGeom prst="rect">
            <a:avLst/>
          </a:prstGeom>
          <a:noFill/>
        </p:spPr>
        <p:txBody>
          <a:bodyPr wrap="square" rtlCol="0">
            <a:spAutoFit/>
          </a:bodyPr>
          <a:lstStyle/>
          <a:p>
            <a:pPr>
              <a:lnSpc>
                <a:spcPct val="70000"/>
              </a:lnSpc>
              <a:spcBef>
                <a:spcPts val="560"/>
              </a:spcBef>
              <a:buClr>
                <a:srgbClr val="595959"/>
              </a:buClr>
              <a:buSzPts val="2800"/>
            </a:pPr>
            <a:r>
              <a:rPr lang="es-ES" sz="2400" b="1" dirty="0">
                <a:solidFill>
                  <a:srgbClr val="414667"/>
                </a:solidFill>
              </a:rPr>
              <a:t>Para invitar a la colaboración</a:t>
            </a:r>
          </a:p>
          <a:p>
            <a:pPr>
              <a:lnSpc>
                <a:spcPct val="70000"/>
              </a:lnSpc>
              <a:spcBef>
                <a:spcPts val="560"/>
              </a:spcBef>
              <a:buClr>
                <a:srgbClr val="595959"/>
              </a:buClr>
              <a:buSzPts val="2800"/>
            </a:pPr>
            <a:r>
              <a:rPr lang="es-ES" sz="2400" b="1" dirty="0">
                <a:solidFill>
                  <a:srgbClr val="414667"/>
                </a:solidFill>
              </a:rPr>
              <a:t>entre trabajadores</a:t>
            </a: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143000" y="3276600"/>
            <a:ext cx="557938" cy="490375"/>
          </a:xfrm>
          <a:prstGeom prst="rect">
            <a:avLst/>
          </a:prstGeom>
        </p:spPr>
      </p:pic>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867400" y="3276600"/>
            <a:ext cx="557938" cy="490375"/>
          </a:xfrm>
          <a:prstGeom prst="rect">
            <a:avLst/>
          </a:prstGeom>
        </p:spPr>
      </p:pic>
      <p:pic>
        <p:nvPicPr>
          <p:cNvPr id="16" name="Gráfico 15">
            <a:extLst>
              <a:ext uri="{FF2B5EF4-FFF2-40B4-BE49-F238E27FC236}">
                <a16:creationId xmlns:a16="http://schemas.microsoft.com/office/drawing/2014/main" id="{D54248E1-59F4-4713-8477-41F968D02D5A}"/>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143000" y="4114800"/>
            <a:ext cx="557938" cy="490375"/>
          </a:xfrm>
          <a:prstGeom prst="rect">
            <a:avLst/>
          </a:prstGeom>
        </p:spPr>
      </p:pic>
      <p:sp>
        <p:nvSpPr>
          <p:cNvPr id="22" name="Rectángulo: esquinas redondeadas 21">
            <a:extLst>
              <a:ext uri="{FF2B5EF4-FFF2-40B4-BE49-F238E27FC236}">
                <a16:creationId xmlns:a16="http://schemas.microsoft.com/office/drawing/2014/main" id="{C545E804-4D12-42A2-9642-7153F02CAD0A}"/>
              </a:ext>
            </a:extLst>
          </p:cNvPr>
          <p:cNvSpPr/>
          <p:nvPr/>
        </p:nvSpPr>
        <p:spPr>
          <a:xfrm>
            <a:off x="2362200" y="2133600"/>
            <a:ext cx="7029450" cy="685800"/>
          </a:xfrm>
          <a:prstGeom prst="roundRect">
            <a:avLst>
              <a:gd name="adj" fmla="val 50000"/>
            </a:avLst>
          </a:prstGeom>
          <a:solidFill>
            <a:srgbClr val="F7AA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500" b="1" dirty="0"/>
              <a:t>¿Para que sirve tener </a:t>
            </a:r>
            <a:r>
              <a:rPr lang="es-ES" sz="3000" b="1" dirty="0"/>
              <a:t>buenas reuniones?</a:t>
            </a:r>
            <a:endParaRPr lang="es-AR" sz="3000" b="1" dirty="0"/>
          </a:p>
        </p:txBody>
      </p:sp>
      <p:sp>
        <p:nvSpPr>
          <p:cNvPr id="24" name="CuadroTexto 23">
            <a:extLst>
              <a:ext uri="{FF2B5EF4-FFF2-40B4-BE49-F238E27FC236}">
                <a16:creationId xmlns:a16="http://schemas.microsoft.com/office/drawing/2014/main" id="{C48AC771-A6C2-43FB-AB52-56675497B8E9}"/>
              </a:ext>
            </a:extLst>
          </p:cNvPr>
          <p:cNvSpPr txBox="1"/>
          <p:nvPr/>
        </p:nvSpPr>
        <p:spPr>
          <a:xfrm>
            <a:off x="6477000" y="3886200"/>
            <a:ext cx="49530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Para solucionar posible conflictos o anticiparse a futuras </a:t>
            </a:r>
            <a:r>
              <a:rPr lang="es-ES" sz="2400" b="1" dirty="0" err="1">
                <a:solidFill>
                  <a:srgbClr val="414667"/>
                </a:solidFill>
              </a:rPr>
              <a:t>contigencias</a:t>
            </a:r>
            <a:endParaRPr lang="es-ES" sz="2400" b="1" dirty="0">
              <a:solidFill>
                <a:srgbClr val="414667"/>
              </a:solidFill>
            </a:endParaRPr>
          </a:p>
        </p:txBody>
      </p:sp>
      <p:pic>
        <p:nvPicPr>
          <p:cNvPr id="25" name="Gráfico 24">
            <a:extLst>
              <a:ext uri="{FF2B5EF4-FFF2-40B4-BE49-F238E27FC236}">
                <a16:creationId xmlns:a16="http://schemas.microsoft.com/office/drawing/2014/main" id="{AC70AF02-C33B-4BBE-95E1-E68DE727E265}"/>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867400" y="4114800"/>
            <a:ext cx="557938" cy="490375"/>
          </a:xfrm>
          <a:prstGeom prst="rect">
            <a:avLst/>
          </a:prstGeom>
        </p:spPr>
      </p:pic>
      <p:sp>
        <p:nvSpPr>
          <p:cNvPr id="26" name="CuadroTexto 25">
            <a:extLst>
              <a:ext uri="{FF2B5EF4-FFF2-40B4-BE49-F238E27FC236}">
                <a16:creationId xmlns:a16="http://schemas.microsoft.com/office/drawing/2014/main" id="{10FDB0B3-3E28-4830-B907-6BBFB6F7E6A7}"/>
              </a:ext>
            </a:extLst>
          </p:cNvPr>
          <p:cNvSpPr txBox="1"/>
          <p:nvPr/>
        </p:nvSpPr>
        <p:spPr>
          <a:xfrm>
            <a:off x="1752600" y="5105400"/>
            <a:ext cx="4343400" cy="367473"/>
          </a:xfrm>
          <a:prstGeom prst="rect">
            <a:avLst/>
          </a:prstGeom>
          <a:noFill/>
        </p:spPr>
        <p:txBody>
          <a:bodyPr wrap="square" rtlCol="0">
            <a:spAutoFit/>
          </a:bodyPr>
          <a:lstStyle/>
          <a:p>
            <a:pPr>
              <a:lnSpc>
                <a:spcPct val="70000"/>
              </a:lnSpc>
              <a:spcBef>
                <a:spcPts val="560"/>
              </a:spcBef>
              <a:buClr>
                <a:srgbClr val="595959"/>
              </a:buClr>
              <a:buSzPts val="2800"/>
            </a:pPr>
            <a:r>
              <a:rPr lang="es-ES" sz="2400" b="1" dirty="0">
                <a:solidFill>
                  <a:srgbClr val="414667"/>
                </a:solidFill>
              </a:rPr>
              <a:t>Desarrollar nuevas ideas</a:t>
            </a:r>
          </a:p>
        </p:txBody>
      </p:sp>
      <p:pic>
        <p:nvPicPr>
          <p:cNvPr id="27" name="Gráfico 26">
            <a:extLst>
              <a:ext uri="{FF2B5EF4-FFF2-40B4-BE49-F238E27FC236}">
                <a16:creationId xmlns:a16="http://schemas.microsoft.com/office/drawing/2014/main" id="{A7EEE2BB-6445-4F92-9259-7CBF6E580EBE}"/>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1143000" y="5029200"/>
            <a:ext cx="557938" cy="490375"/>
          </a:xfrm>
          <a:prstGeom prst="rect">
            <a:avLst/>
          </a:prstGeom>
        </p:spPr>
      </p:pic>
      <p:sp>
        <p:nvSpPr>
          <p:cNvPr id="28" name="CuadroTexto 27">
            <a:extLst>
              <a:ext uri="{FF2B5EF4-FFF2-40B4-BE49-F238E27FC236}">
                <a16:creationId xmlns:a16="http://schemas.microsoft.com/office/drawing/2014/main" id="{63E8A838-705F-4172-A325-FF2B38C4DA57}"/>
              </a:ext>
            </a:extLst>
          </p:cNvPr>
          <p:cNvSpPr txBox="1"/>
          <p:nvPr/>
        </p:nvSpPr>
        <p:spPr>
          <a:xfrm>
            <a:off x="6477000" y="5105400"/>
            <a:ext cx="4343400" cy="367473"/>
          </a:xfrm>
          <a:prstGeom prst="rect">
            <a:avLst/>
          </a:prstGeom>
          <a:noFill/>
        </p:spPr>
        <p:txBody>
          <a:bodyPr wrap="square" rtlCol="0">
            <a:spAutoFit/>
          </a:bodyPr>
          <a:lstStyle/>
          <a:p>
            <a:pPr>
              <a:lnSpc>
                <a:spcPct val="70000"/>
              </a:lnSpc>
              <a:spcBef>
                <a:spcPts val="560"/>
              </a:spcBef>
              <a:buClr>
                <a:srgbClr val="595959"/>
              </a:buClr>
              <a:buSzPts val="2800"/>
            </a:pPr>
            <a:r>
              <a:rPr lang="es-ES" sz="2400" b="1" dirty="0">
                <a:solidFill>
                  <a:srgbClr val="414667"/>
                </a:solidFill>
              </a:rPr>
              <a:t>Tomar decisiones consensuadas</a:t>
            </a:r>
          </a:p>
        </p:txBody>
      </p:sp>
      <p:pic>
        <p:nvPicPr>
          <p:cNvPr id="29" name="Gráfico 28">
            <a:extLst>
              <a:ext uri="{FF2B5EF4-FFF2-40B4-BE49-F238E27FC236}">
                <a16:creationId xmlns:a16="http://schemas.microsoft.com/office/drawing/2014/main" id="{888C6582-CC1F-4B2C-90BB-17CD81A6C936}"/>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5867400" y="5029200"/>
            <a:ext cx="557938" cy="490375"/>
          </a:xfrm>
          <a:prstGeom prst="rect">
            <a:avLst/>
          </a:prstGeom>
        </p:spPr>
      </p:pic>
      <p:sp>
        <p:nvSpPr>
          <p:cNvPr id="30" name="CuadroTexto 29">
            <a:extLst>
              <a:ext uri="{FF2B5EF4-FFF2-40B4-BE49-F238E27FC236}">
                <a16:creationId xmlns:a16="http://schemas.microsoft.com/office/drawing/2014/main" id="{66560BEA-AE52-49F7-965F-874B145FDE1E}"/>
              </a:ext>
            </a:extLst>
          </p:cNvPr>
          <p:cNvSpPr txBox="1"/>
          <p:nvPr/>
        </p:nvSpPr>
        <p:spPr>
          <a:xfrm>
            <a:off x="4495800" y="5867400"/>
            <a:ext cx="4343400" cy="367473"/>
          </a:xfrm>
          <a:prstGeom prst="rect">
            <a:avLst/>
          </a:prstGeom>
          <a:noFill/>
        </p:spPr>
        <p:txBody>
          <a:bodyPr wrap="square" rtlCol="0">
            <a:spAutoFit/>
          </a:bodyPr>
          <a:lstStyle/>
          <a:p>
            <a:pPr>
              <a:lnSpc>
                <a:spcPct val="70000"/>
              </a:lnSpc>
              <a:spcBef>
                <a:spcPts val="560"/>
              </a:spcBef>
              <a:buClr>
                <a:srgbClr val="595959"/>
              </a:buClr>
              <a:buSzPts val="2800"/>
            </a:pPr>
            <a:r>
              <a:rPr lang="es-ES" sz="2400" b="1" dirty="0">
                <a:solidFill>
                  <a:srgbClr val="414667"/>
                </a:solidFill>
              </a:rPr>
              <a:t>Favorecer la motivación</a:t>
            </a:r>
          </a:p>
        </p:txBody>
      </p:sp>
      <p:pic>
        <p:nvPicPr>
          <p:cNvPr id="31" name="Gráfico 30">
            <a:extLst>
              <a:ext uri="{FF2B5EF4-FFF2-40B4-BE49-F238E27FC236}">
                <a16:creationId xmlns:a16="http://schemas.microsoft.com/office/drawing/2014/main" id="{E4EB570F-D894-45A8-B771-6B57DEE84EBA}"/>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3886200" y="5791200"/>
            <a:ext cx="557938" cy="490375"/>
          </a:xfrm>
          <a:prstGeom prst="rect">
            <a:avLst/>
          </a:prstGeom>
        </p:spPr>
      </p:pic>
    </p:spTree>
    <p:extLst>
      <p:ext uri="{BB962C8B-B14F-4D97-AF65-F5344CB8AC3E}">
        <p14:creationId xmlns:p14="http://schemas.microsoft.com/office/powerpoint/2010/main" val="26220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par>
                                <p:cTn id="27" presetID="5"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heckerboard(across)">
                                      <p:cBhvr>
                                        <p:cTn id="29" dur="500"/>
                                        <p:tgtEl>
                                          <p:spTgt spid="15"/>
                                        </p:tgtEl>
                                      </p:cBhvr>
                                    </p:animEffect>
                                  </p:childTnLst>
                                </p:cTn>
                              </p:par>
                              <p:par>
                                <p:cTn id="30" presetID="5" presetClass="entr" presetSubtype="1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heckerboard(across)">
                                      <p:cBhvr>
                                        <p:cTn id="32" dur="500"/>
                                        <p:tgtEl>
                                          <p:spTgt spid="1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checkerboard(across)">
                                      <p:cBhvr>
                                        <p:cTn id="35" dur="500"/>
                                        <p:tgtEl>
                                          <p:spTgt spid="24"/>
                                        </p:tgtEl>
                                      </p:cBhvr>
                                    </p:animEffect>
                                  </p:childTnLst>
                                </p:cTn>
                              </p:par>
                              <p:par>
                                <p:cTn id="36" presetID="5" presetClass="entr" presetSubtype="1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heckerboard(across)">
                                      <p:cBhvr>
                                        <p:cTn id="38" dur="500"/>
                                        <p:tgtEl>
                                          <p:spTgt spid="25"/>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checkerboard(across)">
                                      <p:cBhvr>
                                        <p:cTn id="41" dur="500"/>
                                        <p:tgtEl>
                                          <p:spTgt spid="26"/>
                                        </p:tgtEl>
                                      </p:cBhvr>
                                    </p:animEffect>
                                  </p:childTnLst>
                                </p:cTn>
                              </p:par>
                              <p:par>
                                <p:cTn id="42" presetID="5" presetClass="entr" presetSubtype="1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checkerboard(across)">
                                      <p:cBhvr>
                                        <p:cTn id="44" dur="500"/>
                                        <p:tgtEl>
                                          <p:spTgt spid="27"/>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checkerboard(across)">
                                      <p:cBhvr>
                                        <p:cTn id="47" dur="500"/>
                                        <p:tgtEl>
                                          <p:spTgt spid="28"/>
                                        </p:tgtEl>
                                      </p:cBhvr>
                                    </p:animEffect>
                                  </p:childTnLst>
                                </p:cTn>
                              </p:par>
                              <p:par>
                                <p:cTn id="48" presetID="5" presetClass="entr" presetSubtype="1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checkerboard(across)">
                                      <p:cBhvr>
                                        <p:cTn id="50" dur="500"/>
                                        <p:tgtEl>
                                          <p:spTgt spid="29"/>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checkerboard(across)">
                                      <p:cBhvr>
                                        <p:cTn id="53" dur="500"/>
                                        <p:tgtEl>
                                          <p:spTgt spid="30"/>
                                        </p:tgtEl>
                                      </p:cBhvr>
                                    </p:animEffect>
                                  </p:childTnLst>
                                </p:cTn>
                              </p:par>
                              <p:par>
                                <p:cTn id="54" presetID="5" presetClass="entr" presetSubtype="1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checkerboard(across)">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22" grpId="0" animBg="1"/>
      <p:bldP spid="24" grpId="0"/>
      <p:bldP spid="26" grpId="0"/>
      <p:bldP spid="28"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A5184"/>
        </a:solidFill>
        <a:effectLst/>
      </p:bgPr>
    </p:bg>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E48E2A2-805C-4402-897A-202758F8EAD6}"/>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11B07FAA-D3F7-428A-86FD-6EC07604268C}"/>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E94F4AA1-F407-4CAD-9F2B-8D6A0267E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12 Rectángulo">
            <a:extLst>
              <a:ext uri="{FF2B5EF4-FFF2-40B4-BE49-F238E27FC236}">
                <a16:creationId xmlns:a16="http://schemas.microsoft.com/office/drawing/2014/main" id="{5C1EEF6A-5B18-4B03-B152-C7DB14D20832}"/>
              </a:ext>
            </a:extLst>
          </p:cNvPr>
          <p:cNvSpPr/>
          <p:nvPr/>
        </p:nvSpPr>
        <p:spPr>
          <a:xfrm>
            <a:off x="3352800" y="762000"/>
            <a:ext cx="6139309" cy="784830"/>
          </a:xfrm>
          <a:prstGeom prst="rect">
            <a:avLst/>
          </a:prstGeom>
        </p:spPr>
        <p:txBody>
          <a:bodyPr wrap="none">
            <a:spAutoFit/>
          </a:bodyPr>
          <a:lstStyle/>
          <a:p>
            <a:r>
              <a:rPr lang="es-AR" sz="4500" b="1" dirty="0" err="1">
                <a:solidFill>
                  <a:srgbClr val="F5A939"/>
                </a:solidFill>
              </a:rPr>
              <a:t>Tips</a:t>
            </a:r>
            <a:r>
              <a:rPr lang="es-AR" sz="4500" b="1" dirty="0">
                <a:solidFill>
                  <a:srgbClr val="F5A939"/>
                </a:solidFill>
              </a:rPr>
              <a:t> Reuniones Efectivas </a:t>
            </a:r>
            <a:endParaRPr lang="es-ES" sz="4500" dirty="0"/>
          </a:p>
        </p:txBody>
      </p:sp>
      <p:sp>
        <p:nvSpPr>
          <p:cNvPr id="9" name="CuadroTexto 8">
            <a:extLst>
              <a:ext uri="{FF2B5EF4-FFF2-40B4-BE49-F238E27FC236}">
                <a16:creationId xmlns:a16="http://schemas.microsoft.com/office/drawing/2014/main" id="{05807E6C-2BD1-48C1-A251-922B62A39C12}"/>
              </a:ext>
            </a:extLst>
          </p:cNvPr>
          <p:cNvSpPr txBox="1"/>
          <p:nvPr/>
        </p:nvSpPr>
        <p:spPr>
          <a:xfrm>
            <a:off x="6629400" y="1905000"/>
            <a:ext cx="4343400" cy="702949"/>
          </a:xfrm>
          <a:prstGeom prst="rect">
            <a:avLst/>
          </a:prstGeom>
          <a:noFill/>
        </p:spPr>
        <p:txBody>
          <a:bodyPr wrap="square" rtlCol="0">
            <a:spAutoFit/>
          </a:bodyPr>
          <a:lstStyle/>
          <a:p>
            <a:pPr>
              <a:lnSpc>
                <a:spcPct val="70000"/>
              </a:lnSpc>
              <a:spcBef>
                <a:spcPts val="560"/>
              </a:spcBef>
              <a:buClr>
                <a:srgbClr val="595959"/>
              </a:buClr>
              <a:buSzPts val="2800"/>
            </a:pPr>
            <a:r>
              <a:rPr lang="es-AR" sz="2400" b="1" dirty="0" err="1">
                <a:solidFill>
                  <a:schemeClr val="bg1"/>
                </a:solidFill>
              </a:rPr>
              <a:t>Preparate</a:t>
            </a:r>
            <a:r>
              <a:rPr lang="es-AR" sz="2400" b="1" dirty="0">
                <a:solidFill>
                  <a:schemeClr val="bg1"/>
                </a:solidFill>
              </a:rPr>
              <a:t> para la reunión </a:t>
            </a:r>
          </a:p>
          <a:p>
            <a:pPr>
              <a:lnSpc>
                <a:spcPct val="70000"/>
              </a:lnSpc>
              <a:spcBef>
                <a:spcPts val="560"/>
              </a:spcBef>
              <a:buClr>
                <a:srgbClr val="595959"/>
              </a:buClr>
              <a:buSzPts val="2800"/>
            </a:pPr>
            <a:r>
              <a:rPr lang="es-AR" sz="2400" b="1" dirty="0">
                <a:solidFill>
                  <a:schemeClr val="bg1"/>
                </a:solidFill>
              </a:rPr>
              <a:t>con anticipación</a:t>
            </a:r>
            <a:endParaRPr lang="es-ES" sz="2400" b="1" dirty="0">
              <a:solidFill>
                <a:schemeClr val="bg1"/>
              </a:solidFill>
            </a:endParaRPr>
          </a:p>
        </p:txBody>
      </p:sp>
      <p:sp>
        <p:nvSpPr>
          <p:cNvPr id="10" name="CuadroTexto 9">
            <a:extLst>
              <a:ext uri="{FF2B5EF4-FFF2-40B4-BE49-F238E27FC236}">
                <a16:creationId xmlns:a16="http://schemas.microsoft.com/office/drawing/2014/main" id="{1F822860-C605-4198-AC46-0005F4536ED4}"/>
              </a:ext>
            </a:extLst>
          </p:cNvPr>
          <p:cNvSpPr txBox="1"/>
          <p:nvPr/>
        </p:nvSpPr>
        <p:spPr>
          <a:xfrm>
            <a:off x="1905000" y="1752600"/>
            <a:ext cx="3505200" cy="978729"/>
          </a:xfrm>
          <a:prstGeom prst="rect">
            <a:avLst/>
          </a:prstGeom>
          <a:noFill/>
        </p:spPr>
        <p:txBody>
          <a:bodyPr wrap="square" rtlCol="0">
            <a:spAutoFit/>
          </a:bodyPr>
          <a:lstStyle/>
          <a:p>
            <a:pPr>
              <a:lnSpc>
                <a:spcPct val="80000"/>
              </a:lnSpc>
              <a:spcBef>
                <a:spcPct val="0"/>
              </a:spcBef>
            </a:pPr>
            <a:r>
              <a:rPr lang="es-AR" sz="2400" b="1" dirty="0">
                <a:solidFill>
                  <a:schemeClr val="bg1"/>
                </a:solidFill>
              </a:rPr>
              <a:t>Definí el objetivo de la reunión y los temas que </a:t>
            </a:r>
            <a:r>
              <a:rPr lang="es-AR" sz="2400" b="1" dirty="0" err="1">
                <a:solidFill>
                  <a:schemeClr val="bg1"/>
                </a:solidFill>
              </a:rPr>
              <a:t>querés</a:t>
            </a:r>
            <a:r>
              <a:rPr lang="es-AR" sz="2400" b="1" dirty="0">
                <a:solidFill>
                  <a:schemeClr val="bg1"/>
                </a:solidFill>
              </a:rPr>
              <a:t> tratar y tiempos</a:t>
            </a:r>
          </a:p>
        </p:txBody>
      </p:sp>
      <p:sp>
        <p:nvSpPr>
          <p:cNvPr id="11" name="CuadroTexto 10">
            <a:extLst>
              <a:ext uri="{FF2B5EF4-FFF2-40B4-BE49-F238E27FC236}">
                <a16:creationId xmlns:a16="http://schemas.microsoft.com/office/drawing/2014/main" id="{2D36F392-1B19-4AEF-8C79-EAE4A01BDA05}"/>
              </a:ext>
            </a:extLst>
          </p:cNvPr>
          <p:cNvSpPr txBox="1"/>
          <p:nvPr/>
        </p:nvSpPr>
        <p:spPr>
          <a:xfrm>
            <a:off x="1981200" y="3886200"/>
            <a:ext cx="3505200" cy="702949"/>
          </a:xfrm>
          <a:prstGeom prst="rect">
            <a:avLst/>
          </a:prstGeom>
          <a:noFill/>
        </p:spPr>
        <p:txBody>
          <a:bodyPr wrap="square" rtlCol="0">
            <a:spAutoFit/>
          </a:bodyPr>
          <a:lstStyle/>
          <a:p>
            <a:pPr>
              <a:lnSpc>
                <a:spcPct val="70000"/>
              </a:lnSpc>
              <a:spcBef>
                <a:spcPts val="560"/>
              </a:spcBef>
              <a:buClr>
                <a:srgbClr val="595959"/>
              </a:buClr>
              <a:buSzPts val="2800"/>
            </a:pPr>
            <a:r>
              <a:rPr lang="es-ES" sz="2400" b="1" dirty="0" err="1">
                <a:solidFill>
                  <a:schemeClr val="bg1"/>
                </a:solidFill>
              </a:rPr>
              <a:t>Comunicá</a:t>
            </a:r>
            <a:r>
              <a:rPr lang="es-ES" sz="2400" b="1" dirty="0">
                <a:solidFill>
                  <a:schemeClr val="bg1"/>
                </a:solidFill>
              </a:rPr>
              <a:t> la agenda de </a:t>
            </a:r>
          </a:p>
          <a:p>
            <a:pPr>
              <a:lnSpc>
                <a:spcPct val="70000"/>
              </a:lnSpc>
              <a:spcBef>
                <a:spcPts val="560"/>
              </a:spcBef>
              <a:buClr>
                <a:srgbClr val="595959"/>
              </a:buClr>
              <a:buSzPts val="2800"/>
            </a:pPr>
            <a:r>
              <a:rPr lang="es-ES" sz="2400" b="1" dirty="0">
                <a:solidFill>
                  <a:schemeClr val="bg1"/>
                </a:solidFill>
              </a:rPr>
              <a:t>temas de tu equipo</a:t>
            </a:r>
          </a:p>
        </p:txBody>
      </p:sp>
      <p:pic>
        <p:nvPicPr>
          <p:cNvPr id="12" name="Gráfico 11">
            <a:extLst>
              <a:ext uri="{FF2B5EF4-FFF2-40B4-BE49-F238E27FC236}">
                <a16:creationId xmlns:a16="http://schemas.microsoft.com/office/drawing/2014/main" id="{8D924B83-7EB2-4288-AF36-1F18BF5E4A1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867400" y="1981200"/>
            <a:ext cx="557938" cy="490375"/>
          </a:xfrm>
          <a:prstGeom prst="rect">
            <a:avLst/>
          </a:prstGeom>
        </p:spPr>
      </p:pic>
      <p:pic>
        <p:nvPicPr>
          <p:cNvPr id="13" name="Gráfico 12">
            <a:extLst>
              <a:ext uri="{FF2B5EF4-FFF2-40B4-BE49-F238E27FC236}">
                <a16:creationId xmlns:a16="http://schemas.microsoft.com/office/drawing/2014/main" id="{3F93B215-59D6-4FAB-B5A1-D89C58AD1028}"/>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219200" y="1752600"/>
            <a:ext cx="557938" cy="490375"/>
          </a:xfrm>
          <a:prstGeom prst="rect">
            <a:avLst/>
          </a:prstGeom>
        </p:spPr>
      </p:pic>
      <p:pic>
        <p:nvPicPr>
          <p:cNvPr id="14" name="Gráfico 13">
            <a:extLst>
              <a:ext uri="{FF2B5EF4-FFF2-40B4-BE49-F238E27FC236}">
                <a16:creationId xmlns:a16="http://schemas.microsoft.com/office/drawing/2014/main" id="{2998F9D0-8E4A-4F5D-B55C-DB4E4B27A917}"/>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371600" y="3886200"/>
            <a:ext cx="557938" cy="490375"/>
          </a:xfrm>
          <a:prstGeom prst="rect">
            <a:avLst/>
          </a:prstGeom>
        </p:spPr>
      </p:pic>
      <p:sp>
        <p:nvSpPr>
          <p:cNvPr id="15" name="CuadroTexto 14">
            <a:extLst>
              <a:ext uri="{FF2B5EF4-FFF2-40B4-BE49-F238E27FC236}">
                <a16:creationId xmlns:a16="http://schemas.microsoft.com/office/drawing/2014/main" id="{DFE8613F-C9BF-4AE7-91F3-E20A836EE36C}"/>
              </a:ext>
            </a:extLst>
          </p:cNvPr>
          <p:cNvSpPr txBox="1"/>
          <p:nvPr/>
        </p:nvSpPr>
        <p:spPr>
          <a:xfrm>
            <a:off x="6477000" y="2971800"/>
            <a:ext cx="4953000" cy="690638"/>
          </a:xfrm>
          <a:prstGeom prst="rect">
            <a:avLst/>
          </a:prstGeom>
          <a:noFill/>
        </p:spPr>
        <p:txBody>
          <a:bodyPr wrap="square" rtlCol="0">
            <a:spAutoFit/>
          </a:bodyPr>
          <a:lstStyle/>
          <a:p>
            <a:pPr>
              <a:lnSpc>
                <a:spcPct val="80000"/>
              </a:lnSpc>
              <a:spcBef>
                <a:spcPts val="560"/>
              </a:spcBef>
              <a:buClr>
                <a:srgbClr val="595959"/>
              </a:buClr>
              <a:buSzPts val="2800"/>
            </a:pPr>
            <a:r>
              <a:rPr lang="es-AR" sz="2400" b="1" dirty="0" err="1">
                <a:solidFill>
                  <a:schemeClr val="bg1"/>
                </a:solidFill>
              </a:rPr>
              <a:t>Empezá</a:t>
            </a:r>
            <a:r>
              <a:rPr lang="es-AR" sz="2400" b="1" dirty="0">
                <a:solidFill>
                  <a:schemeClr val="bg1"/>
                </a:solidFill>
              </a:rPr>
              <a:t> la reunión en el horario pautado</a:t>
            </a:r>
          </a:p>
        </p:txBody>
      </p:sp>
      <p:pic>
        <p:nvPicPr>
          <p:cNvPr id="16" name="Gráfico 15">
            <a:extLst>
              <a:ext uri="{FF2B5EF4-FFF2-40B4-BE49-F238E27FC236}">
                <a16:creationId xmlns:a16="http://schemas.microsoft.com/office/drawing/2014/main" id="{58D66545-62E3-4ED6-BE3F-C5747E839D65}"/>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867400" y="2971800"/>
            <a:ext cx="557938" cy="490375"/>
          </a:xfrm>
          <a:prstGeom prst="rect">
            <a:avLst/>
          </a:prstGeom>
        </p:spPr>
      </p:pic>
      <p:sp>
        <p:nvSpPr>
          <p:cNvPr id="17" name="CuadroTexto 16">
            <a:extLst>
              <a:ext uri="{FF2B5EF4-FFF2-40B4-BE49-F238E27FC236}">
                <a16:creationId xmlns:a16="http://schemas.microsoft.com/office/drawing/2014/main" id="{4356665C-07EA-4343-9F47-CCB520CF85CC}"/>
              </a:ext>
            </a:extLst>
          </p:cNvPr>
          <p:cNvSpPr txBox="1"/>
          <p:nvPr/>
        </p:nvSpPr>
        <p:spPr>
          <a:xfrm>
            <a:off x="2057400" y="4800600"/>
            <a:ext cx="3657600" cy="690638"/>
          </a:xfrm>
          <a:prstGeom prst="rect">
            <a:avLst/>
          </a:prstGeom>
          <a:noFill/>
        </p:spPr>
        <p:txBody>
          <a:bodyPr wrap="square" rtlCol="0">
            <a:spAutoFit/>
          </a:bodyPr>
          <a:lstStyle/>
          <a:p>
            <a:pPr>
              <a:lnSpc>
                <a:spcPct val="80000"/>
              </a:lnSpc>
              <a:spcBef>
                <a:spcPts val="560"/>
              </a:spcBef>
              <a:buClr>
                <a:srgbClr val="595959"/>
              </a:buClr>
              <a:buSzPts val="2800"/>
            </a:pPr>
            <a:r>
              <a:rPr lang="es-AR" sz="2400" b="1" dirty="0" err="1">
                <a:solidFill>
                  <a:schemeClr val="bg1"/>
                </a:solidFill>
              </a:rPr>
              <a:t>Gestioná</a:t>
            </a:r>
            <a:r>
              <a:rPr lang="es-AR" sz="2400" b="1" dirty="0">
                <a:solidFill>
                  <a:schemeClr val="bg1"/>
                </a:solidFill>
              </a:rPr>
              <a:t> bien los tiempos de cada tema  </a:t>
            </a:r>
          </a:p>
        </p:txBody>
      </p:sp>
      <p:pic>
        <p:nvPicPr>
          <p:cNvPr id="18" name="Gráfico 17">
            <a:extLst>
              <a:ext uri="{FF2B5EF4-FFF2-40B4-BE49-F238E27FC236}">
                <a16:creationId xmlns:a16="http://schemas.microsoft.com/office/drawing/2014/main" id="{2BBF6EB4-9131-41E5-8BAD-06273706E2DF}"/>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371600" y="4953000"/>
            <a:ext cx="557938" cy="490375"/>
          </a:xfrm>
          <a:prstGeom prst="rect">
            <a:avLst/>
          </a:prstGeom>
        </p:spPr>
      </p:pic>
      <p:sp>
        <p:nvSpPr>
          <p:cNvPr id="19" name="CuadroTexto 18">
            <a:extLst>
              <a:ext uri="{FF2B5EF4-FFF2-40B4-BE49-F238E27FC236}">
                <a16:creationId xmlns:a16="http://schemas.microsoft.com/office/drawing/2014/main" id="{1E901C24-4EE1-436C-BC52-70217205ECC6}"/>
              </a:ext>
            </a:extLst>
          </p:cNvPr>
          <p:cNvSpPr txBox="1"/>
          <p:nvPr/>
        </p:nvSpPr>
        <p:spPr>
          <a:xfrm>
            <a:off x="6477000" y="3962400"/>
            <a:ext cx="5257800" cy="690638"/>
          </a:xfrm>
          <a:prstGeom prst="rect">
            <a:avLst/>
          </a:prstGeom>
          <a:noFill/>
        </p:spPr>
        <p:txBody>
          <a:bodyPr wrap="square" rtlCol="0">
            <a:spAutoFit/>
          </a:bodyPr>
          <a:lstStyle/>
          <a:p>
            <a:pPr>
              <a:lnSpc>
                <a:spcPct val="80000"/>
              </a:lnSpc>
            </a:pPr>
            <a:r>
              <a:rPr lang="es-AR" sz="2400" b="1" dirty="0" err="1">
                <a:solidFill>
                  <a:schemeClr val="bg1"/>
                </a:solidFill>
              </a:rPr>
              <a:t>Invitá</a:t>
            </a:r>
            <a:r>
              <a:rPr lang="es-AR" sz="2400" b="1" dirty="0">
                <a:solidFill>
                  <a:schemeClr val="bg1"/>
                </a:solidFill>
              </a:rPr>
              <a:t> a la participación y </a:t>
            </a:r>
            <a:r>
              <a:rPr lang="es-AR" sz="2400" b="1" dirty="0" err="1">
                <a:solidFill>
                  <a:schemeClr val="bg1"/>
                </a:solidFill>
              </a:rPr>
              <a:t>dejá</a:t>
            </a:r>
            <a:r>
              <a:rPr lang="es-AR" sz="2400" b="1" dirty="0">
                <a:solidFill>
                  <a:schemeClr val="bg1"/>
                </a:solidFill>
              </a:rPr>
              <a:t> espacio para temas que traiga el equipo</a:t>
            </a:r>
          </a:p>
        </p:txBody>
      </p:sp>
      <p:pic>
        <p:nvPicPr>
          <p:cNvPr id="20" name="Gráfico 19">
            <a:extLst>
              <a:ext uri="{FF2B5EF4-FFF2-40B4-BE49-F238E27FC236}">
                <a16:creationId xmlns:a16="http://schemas.microsoft.com/office/drawing/2014/main" id="{5B65BD85-2172-475D-82FC-681FE354DDE9}"/>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867400" y="4038600"/>
            <a:ext cx="557938" cy="490375"/>
          </a:xfrm>
          <a:prstGeom prst="rect">
            <a:avLst/>
          </a:prstGeom>
        </p:spPr>
      </p:pic>
      <p:sp>
        <p:nvSpPr>
          <p:cNvPr id="31" name="CuadroTexto 30">
            <a:extLst>
              <a:ext uri="{FF2B5EF4-FFF2-40B4-BE49-F238E27FC236}">
                <a16:creationId xmlns:a16="http://schemas.microsoft.com/office/drawing/2014/main" id="{80817D28-B678-42E1-A1FE-BAE779EA6C04}"/>
              </a:ext>
            </a:extLst>
          </p:cNvPr>
          <p:cNvSpPr txBox="1"/>
          <p:nvPr/>
        </p:nvSpPr>
        <p:spPr>
          <a:xfrm>
            <a:off x="1981200" y="5943600"/>
            <a:ext cx="3657600" cy="690638"/>
          </a:xfrm>
          <a:prstGeom prst="rect">
            <a:avLst/>
          </a:prstGeom>
          <a:noFill/>
        </p:spPr>
        <p:txBody>
          <a:bodyPr wrap="square" rtlCol="0">
            <a:spAutoFit/>
          </a:bodyPr>
          <a:lstStyle/>
          <a:p>
            <a:pPr>
              <a:lnSpc>
                <a:spcPct val="80000"/>
              </a:lnSpc>
              <a:spcBef>
                <a:spcPts val="560"/>
              </a:spcBef>
              <a:buClr>
                <a:srgbClr val="595959"/>
              </a:buClr>
              <a:buSzPts val="2800"/>
            </a:pPr>
            <a:r>
              <a:rPr lang="es-AR" sz="2400" b="1" dirty="0" err="1">
                <a:solidFill>
                  <a:schemeClr val="bg1"/>
                </a:solidFill>
              </a:rPr>
              <a:t>Recapitulá</a:t>
            </a:r>
            <a:r>
              <a:rPr lang="es-AR" sz="2400" b="1" dirty="0">
                <a:solidFill>
                  <a:schemeClr val="bg1"/>
                </a:solidFill>
              </a:rPr>
              <a:t> los temas principales</a:t>
            </a:r>
          </a:p>
        </p:txBody>
      </p:sp>
      <p:pic>
        <p:nvPicPr>
          <p:cNvPr id="32" name="Gráfico 31">
            <a:extLst>
              <a:ext uri="{FF2B5EF4-FFF2-40B4-BE49-F238E27FC236}">
                <a16:creationId xmlns:a16="http://schemas.microsoft.com/office/drawing/2014/main" id="{F57FA242-1443-446F-9450-47ABB0A374D0}"/>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371600" y="6096000"/>
            <a:ext cx="557938" cy="490375"/>
          </a:xfrm>
          <a:prstGeom prst="rect">
            <a:avLst/>
          </a:prstGeom>
        </p:spPr>
      </p:pic>
      <p:sp>
        <p:nvSpPr>
          <p:cNvPr id="33" name="CuadroTexto 32">
            <a:extLst>
              <a:ext uri="{FF2B5EF4-FFF2-40B4-BE49-F238E27FC236}">
                <a16:creationId xmlns:a16="http://schemas.microsoft.com/office/drawing/2014/main" id="{1B911682-7089-47BC-95F9-74D29B055741}"/>
              </a:ext>
            </a:extLst>
          </p:cNvPr>
          <p:cNvSpPr txBox="1"/>
          <p:nvPr/>
        </p:nvSpPr>
        <p:spPr>
          <a:xfrm>
            <a:off x="6477000" y="5105400"/>
            <a:ext cx="5257800" cy="690638"/>
          </a:xfrm>
          <a:prstGeom prst="rect">
            <a:avLst/>
          </a:prstGeom>
          <a:noFill/>
        </p:spPr>
        <p:txBody>
          <a:bodyPr wrap="square" rtlCol="0">
            <a:spAutoFit/>
          </a:bodyPr>
          <a:lstStyle/>
          <a:p>
            <a:pPr>
              <a:lnSpc>
                <a:spcPct val="80000"/>
              </a:lnSpc>
            </a:pPr>
            <a:r>
              <a:rPr lang="es-AR" sz="2400" b="1" dirty="0">
                <a:solidFill>
                  <a:schemeClr val="bg1"/>
                </a:solidFill>
              </a:rPr>
              <a:t>Definí acciones para la</a:t>
            </a:r>
          </a:p>
          <a:p>
            <a:pPr>
              <a:lnSpc>
                <a:spcPct val="80000"/>
              </a:lnSpc>
            </a:pPr>
            <a:r>
              <a:rPr lang="es-AR" sz="2400" b="1" dirty="0">
                <a:solidFill>
                  <a:schemeClr val="bg1"/>
                </a:solidFill>
              </a:rPr>
              <a:t>próxima reunión</a:t>
            </a:r>
          </a:p>
        </p:txBody>
      </p:sp>
      <p:pic>
        <p:nvPicPr>
          <p:cNvPr id="34" name="Gráfico 33">
            <a:extLst>
              <a:ext uri="{FF2B5EF4-FFF2-40B4-BE49-F238E27FC236}">
                <a16:creationId xmlns:a16="http://schemas.microsoft.com/office/drawing/2014/main" id="{7B39B968-1862-4EEC-83E6-794C8019F4FD}"/>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867400" y="5181600"/>
            <a:ext cx="557938" cy="490375"/>
          </a:xfrm>
          <a:prstGeom prst="rect">
            <a:avLst/>
          </a:prstGeom>
        </p:spPr>
      </p:pic>
      <p:pic>
        <p:nvPicPr>
          <p:cNvPr id="22" name="Gráfico 11">
            <a:extLst>
              <a:ext uri="{FF2B5EF4-FFF2-40B4-BE49-F238E27FC236}">
                <a16:creationId xmlns:a16="http://schemas.microsoft.com/office/drawing/2014/main" id="{8D924B83-7EB2-4288-AF36-1F18BF5E4A1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371600" y="2895600"/>
            <a:ext cx="557938" cy="490375"/>
          </a:xfrm>
          <a:prstGeom prst="rect">
            <a:avLst/>
          </a:prstGeom>
        </p:spPr>
      </p:pic>
      <p:sp>
        <p:nvSpPr>
          <p:cNvPr id="23" name="CuadroTexto 8">
            <a:extLst>
              <a:ext uri="{FF2B5EF4-FFF2-40B4-BE49-F238E27FC236}">
                <a16:creationId xmlns:a16="http://schemas.microsoft.com/office/drawing/2014/main" id="{05807E6C-2BD1-48C1-A251-922B62A39C12}"/>
              </a:ext>
            </a:extLst>
          </p:cNvPr>
          <p:cNvSpPr txBox="1"/>
          <p:nvPr/>
        </p:nvSpPr>
        <p:spPr>
          <a:xfrm>
            <a:off x="1981200" y="3048000"/>
            <a:ext cx="4343400" cy="367473"/>
          </a:xfrm>
          <a:prstGeom prst="rect">
            <a:avLst/>
          </a:prstGeom>
          <a:noFill/>
        </p:spPr>
        <p:txBody>
          <a:bodyPr wrap="square" rtlCol="0">
            <a:spAutoFit/>
          </a:bodyPr>
          <a:lstStyle/>
          <a:p>
            <a:pPr>
              <a:lnSpc>
                <a:spcPct val="70000"/>
              </a:lnSpc>
              <a:spcBef>
                <a:spcPts val="560"/>
              </a:spcBef>
              <a:buClr>
                <a:srgbClr val="595959"/>
              </a:buClr>
              <a:buSzPts val="2800"/>
            </a:pPr>
            <a:r>
              <a:rPr lang="es-AR" sz="2400" b="1" dirty="0" err="1">
                <a:solidFill>
                  <a:schemeClr val="bg1"/>
                </a:solidFill>
              </a:rPr>
              <a:t>Defini</a:t>
            </a:r>
            <a:r>
              <a:rPr lang="es-AR" sz="2400" b="1" dirty="0">
                <a:solidFill>
                  <a:schemeClr val="bg1"/>
                </a:solidFill>
              </a:rPr>
              <a:t> la audiencia </a:t>
            </a:r>
            <a:endParaRPr lang="es-ES" sz="2400" b="1" dirty="0">
              <a:solidFill>
                <a:schemeClr val="bg1"/>
              </a:solidFill>
            </a:endParaRPr>
          </a:p>
        </p:txBody>
      </p:sp>
    </p:spTree>
    <p:extLst>
      <p:ext uri="{BB962C8B-B14F-4D97-AF65-F5344CB8AC3E}">
        <p14:creationId xmlns:p14="http://schemas.microsoft.com/office/powerpoint/2010/main" val="18475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par>
                                <p:cTn id="19" presetID="4"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500"/>
                                        <p:tgtEl>
                                          <p:spTgt spid="12"/>
                                        </p:tgtEl>
                                      </p:cBhvr>
                                    </p:animEffect>
                                  </p:childTnLst>
                                </p:cTn>
                              </p:par>
                              <p:par>
                                <p:cTn id="22" presetID="4"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4"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par>
                                <p:cTn id="31" presetID="4"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ox(in)">
                                      <p:cBhvr>
                                        <p:cTn id="33" dur="500"/>
                                        <p:tgtEl>
                                          <p:spTgt spid="1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par>
                                <p:cTn id="37" presetID="4"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in)">
                                      <p:cBhvr>
                                        <p:cTn id="39" dur="500"/>
                                        <p:tgtEl>
                                          <p:spTgt spid="18"/>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par>
                                <p:cTn id="43" presetID="4" presetClass="entr" presetSubtype="16"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ox(in)">
                                      <p:cBhvr>
                                        <p:cTn id="45" dur="500"/>
                                        <p:tgtEl>
                                          <p:spTgt spid="20"/>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ox(in)">
                                      <p:cBhvr>
                                        <p:cTn id="48" dur="500"/>
                                        <p:tgtEl>
                                          <p:spTgt spid="31"/>
                                        </p:tgtEl>
                                      </p:cBhvr>
                                    </p:animEffect>
                                  </p:childTnLst>
                                </p:cTn>
                              </p:par>
                              <p:par>
                                <p:cTn id="49" presetID="4" presetClass="entr" presetSubtype="16"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ox(in)">
                                      <p:cBhvr>
                                        <p:cTn id="51" dur="500"/>
                                        <p:tgtEl>
                                          <p:spTgt spid="3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ox(in)">
                                      <p:cBhvr>
                                        <p:cTn id="54" dur="500"/>
                                        <p:tgtEl>
                                          <p:spTgt spid="33"/>
                                        </p:tgtEl>
                                      </p:cBhvr>
                                    </p:animEffect>
                                  </p:childTnLst>
                                </p:cTn>
                              </p:par>
                              <p:par>
                                <p:cTn id="55" presetID="4" presetClass="entr" presetSubtype="16"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ox(in)">
                                      <p:cBhvr>
                                        <p:cTn id="57" dur="500"/>
                                        <p:tgtEl>
                                          <p:spTgt spid="34"/>
                                        </p:tgtEl>
                                      </p:cBhvr>
                                    </p:animEffect>
                                  </p:childTnLst>
                                </p:cTn>
                              </p:par>
                              <p:par>
                                <p:cTn id="58" presetID="4" presetClass="entr" presetSubtype="16"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ox(in)">
                                      <p:cBhvr>
                                        <p:cTn id="60" dur="500"/>
                                        <p:tgtEl>
                                          <p:spTgt spid="22"/>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box(in)">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P spid="17" grpId="0"/>
      <p:bldP spid="19" grpId="0"/>
      <p:bldP spid="31" grpId="0"/>
      <p:bldP spid="33"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DA4EB16-9405-47EC-939C-BA8B88AF438C}"/>
              </a:ext>
            </a:extLst>
          </p:cNvPr>
          <p:cNvGrpSpPr/>
          <p:nvPr/>
        </p:nvGrpSpPr>
        <p:grpSpPr>
          <a:xfrm>
            <a:off x="0" y="-15072"/>
            <a:ext cx="2761861" cy="929472"/>
            <a:chOff x="0" y="0"/>
            <a:chExt cx="2761861" cy="929472"/>
          </a:xfrm>
        </p:grpSpPr>
        <p:pic>
          <p:nvPicPr>
            <p:cNvPr id="3" name="Gráfico 2">
              <a:extLst>
                <a:ext uri="{FF2B5EF4-FFF2-40B4-BE49-F238E27FC236}">
                  <a16:creationId xmlns:a16="http://schemas.microsoft.com/office/drawing/2014/main" id="{F494D39D-1067-4AE9-A44B-58E72E4F2FBD}"/>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109B0559-357C-4498-AAEA-3685CC9EF3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6" name="Google Shape;204;p4">
            <a:extLst>
              <a:ext uri="{FF2B5EF4-FFF2-40B4-BE49-F238E27FC236}">
                <a16:creationId xmlns:a16="http://schemas.microsoft.com/office/drawing/2014/main" id="{FAA4C9A3-CBDD-4404-BF88-441692CDFD23}"/>
              </a:ext>
            </a:extLst>
          </p:cNvPr>
          <p:cNvSpPr txBox="1">
            <a:spLocks/>
          </p:cNvSpPr>
          <p:nvPr/>
        </p:nvSpPr>
        <p:spPr>
          <a:xfrm>
            <a:off x="1219200" y="3276600"/>
            <a:ext cx="10439400" cy="1974761"/>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700" algn="ctr">
              <a:lnSpc>
                <a:spcPct val="96818"/>
              </a:lnSpc>
              <a:spcBef>
                <a:spcPts val="0"/>
              </a:spcBef>
              <a:buClr>
                <a:srgbClr val="F5A939"/>
              </a:buClr>
              <a:buSzPts val="4400"/>
              <a:buFont typeface="Arial" panose="020B0604020202020204" pitchFamily="34" charset="0"/>
              <a:buNone/>
            </a:pPr>
            <a:r>
              <a:rPr lang="es-ES" sz="8000" b="1" dirty="0">
                <a:solidFill>
                  <a:schemeClr val="bg1"/>
                </a:solidFill>
                <a:sym typeface="Arial"/>
              </a:rPr>
              <a:t>Espacio de preguntas</a:t>
            </a:r>
            <a:endParaRPr lang="es-ES" sz="8000" b="1" dirty="0">
              <a:solidFill>
                <a:schemeClr val="bg1"/>
              </a:solidFill>
            </a:endParaRPr>
          </a:p>
        </p:txBody>
      </p:sp>
      <p:pic>
        <p:nvPicPr>
          <p:cNvPr id="9" name="Gráfico 8">
            <a:extLst>
              <a:ext uri="{FF2B5EF4-FFF2-40B4-BE49-F238E27FC236}">
                <a16:creationId xmlns:a16="http://schemas.microsoft.com/office/drawing/2014/main" id="{1BBFE609-67E5-4615-A513-199FB405EB8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5105400" y="1219200"/>
            <a:ext cx="2133600" cy="2133600"/>
          </a:xfrm>
          <a:prstGeom prst="rect">
            <a:avLst/>
          </a:prstGeom>
        </p:spPr>
      </p:pic>
    </p:spTree>
    <p:extLst>
      <p:ext uri="{BB962C8B-B14F-4D97-AF65-F5344CB8AC3E}">
        <p14:creationId xmlns:p14="http://schemas.microsoft.com/office/powerpoint/2010/main" val="140929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AC7D6"/>
        </a:solidFill>
        <a:effectLst/>
      </p:bgPr>
    </p:bg>
    <p:spTree>
      <p:nvGrpSpPr>
        <p:cNvPr id="1" name=""/>
        <p:cNvGrpSpPr/>
        <p:nvPr/>
      </p:nvGrpSpPr>
      <p:grpSpPr>
        <a:xfrm>
          <a:off x="0" y="0"/>
          <a:ext cx="0" cy="0"/>
          <a:chOff x="0" y="0"/>
          <a:chExt cx="0" cy="0"/>
        </a:xfrm>
      </p:grpSpPr>
      <p:pic>
        <p:nvPicPr>
          <p:cNvPr id="18" name="6E10800B-8050-4E02-95ED-EFE45CF75047">
            <a:extLst>
              <a:ext uri="{FF2B5EF4-FFF2-40B4-BE49-F238E27FC236}">
                <a16:creationId xmlns:a16="http://schemas.microsoft.com/office/drawing/2014/main" id="{18C1E7F3-8FCE-462A-83F1-EDC39DC05B2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01" t="-178" r="946" b="25848"/>
          <a:stretch/>
        </p:blipFill>
        <p:spPr bwMode="auto">
          <a:xfrm>
            <a:off x="533400" y="1752600"/>
            <a:ext cx="3048000" cy="3131900"/>
          </a:xfrm>
          <a:prstGeom prst="ellipse">
            <a:avLst/>
          </a:prstGeom>
          <a:noFill/>
          <a:ln w="139700">
            <a:solidFill>
              <a:srgbClr val="F7AA27"/>
            </a:solidFill>
            <a:miter lim="800000"/>
            <a:headEnd/>
            <a:tailEnd/>
          </a:ln>
          <a:extLst>
            <a:ext uri="{909E8E84-426E-40DD-AFC4-6F175D3DCCD1}">
              <a14:hiddenFill xmlns:a14="http://schemas.microsoft.com/office/drawing/2010/main">
                <a:solidFill>
                  <a:srgbClr val="FFFFFF"/>
                </a:solidFill>
              </a14:hiddenFill>
            </a:ext>
          </a:extLst>
        </p:spPr>
      </p:pic>
      <p:sp>
        <p:nvSpPr>
          <p:cNvPr id="7" name="Rectángulo: esquinas redondeadas 6">
            <a:extLst>
              <a:ext uri="{FF2B5EF4-FFF2-40B4-BE49-F238E27FC236}">
                <a16:creationId xmlns:a16="http://schemas.microsoft.com/office/drawing/2014/main" id="{386C124E-B4C4-4050-BDE6-6126876CE533}"/>
              </a:ext>
            </a:extLst>
          </p:cNvPr>
          <p:cNvSpPr/>
          <p:nvPr/>
        </p:nvSpPr>
        <p:spPr>
          <a:xfrm>
            <a:off x="2362200" y="1676400"/>
            <a:ext cx="7315200" cy="99060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016000" tIns="0" rIns="0" rtlCol="0" anchor="ctr"/>
          <a:lstStyle/>
          <a:p>
            <a:pPr marL="0" marR="0" lvl="0" indent="0" algn="l" rtl="0">
              <a:spcBef>
                <a:spcPts val="0"/>
              </a:spcBef>
              <a:spcAft>
                <a:spcPts val="0"/>
              </a:spcAft>
              <a:buNone/>
            </a:pPr>
            <a:r>
              <a:rPr lang="es-AR" sz="3000" b="1" i="0" u="none" strike="noStrike" cap="none" dirty="0">
                <a:solidFill>
                  <a:schemeClr val="bg1"/>
                </a:solidFill>
                <a:ea typeface="Arial"/>
                <a:cs typeface="Arial"/>
                <a:sym typeface="Arial"/>
              </a:rPr>
              <a:t>Lic. Susana </a:t>
            </a:r>
            <a:r>
              <a:rPr lang="es-AR" sz="3000" b="1" i="0" u="none" strike="noStrike" cap="none" dirty="0" err="1">
                <a:solidFill>
                  <a:schemeClr val="bg1"/>
                </a:solidFill>
                <a:ea typeface="Arial"/>
                <a:cs typeface="Arial"/>
                <a:sym typeface="Arial"/>
              </a:rPr>
              <a:t>Ines</a:t>
            </a:r>
            <a:r>
              <a:rPr lang="es-AR" sz="3000" b="1" i="0" u="none" strike="noStrike" cap="none" dirty="0">
                <a:solidFill>
                  <a:schemeClr val="bg1"/>
                </a:solidFill>
                <a:ea typeface="Arial"/>
                <a:cs typeface="Arial"/>
                <a:sym typeface="Arial"/>
              </a:rPr>
              <a:t> </a:t>
            </a:r>
            <a:r>
              <a:rPr lang="es-AR" sz="3000" b="1" i="0" u="none" strike="noStrike" cap="none" dirty="0" err="1">
                <a:solidFill>
                  <a:schemeClr val="bg1"/>
                </a:solidFill>
                <a:ea typeface="Arial"/>
                <a:cs typeface="Arial"/>
                <a:sym typeface="Arial"/>
              </a:rPr>
              <a:t>Muniagurria</a:t>
            </a:r>
            <a:r>
              <a:rPr lang="es-AR" sz="3000" b="1" i="0" u="none" strike="noStrike" cap="none" dirty="0">
                <a:solidFill>
                  <a:schemeClr val="bg1"/>
                </a:solidFill>
                <a:ea typeface="Arial"/>
                <a:cs typeface="Arial"/>
                <a:sym typeface="Arial"/>
              </a:rPr>
              <a:t> </a:t>
            </a:r>
          </a:p>
        </p:txBody>
      </p:sp>
      <p:grpSp>
        <p:nvGrpSpPr>
          <p:cNvPr id="6" name="Grupo 5">
            <a:extLst>
              <a:ext uri="{FF2B5EF4-FFF2-40B4-BE49-F238E27FC236}">
                <a16:creationId xmlns:a16="http://schemas.microsoft.com/office/drawing/2014/main" id="{4392B628-4329-46A4-9FFD-DB3EBA043DB0}"/>
              </a:ext>
            </a:extLst>
          </p:cNvPr>
          <p:cNvGrpSpPr/>
          <p:nvPr/>
        </p:nvGrpSpPr>
        <p:grpSpPr>
          <a:xfrm>
            <a:off x="8382000" y="-10886"/>
            <a:ext cx="3810000" cy="1473181"/>
            <a:chOff x="8382000" y="-10886"/>
            <a:chExt cx="3810000" cy="1473181"/>
          </a:xfrm>
        </p:grpSpPr>
        <p:pic>
          <p:nvPicPr>
            <p:cNvPr id="4" name="Gráfico 3">
              <a:extLst>
                <a:ext uri="{FF2B5EF4-FFF2-40B4-BE49-F238E27FC236}">
                  <a16:creationId xmlns:a16="http://schemas.microsoft.com/office/drawing/2014/main" id="{716DAB87-A449-4C22-B9B0-11B9E71AA0D3}"/>
                </a:ext>
              </a:extLst>
            </p:cNvPr>
            <p:cNvPicPr>
              <a:picLocks noChangeAspect="1"/>
            </p:cNvPicPr>
            <p:nvPr/>
          </p:nvPicPr>
          <p:blipFill rotWithShape="1">
            <a:blip r:embed="rId4" cstate="print">
              <a:extLst>
                <a:ext uri="{96DAC541-7B7A-43D3-8B79-37D633B846F1}">
                  <asvg:svgBlip xmlns:asvg="http://schemas.microsoft.com/office/drawing/2016/SVG/main" r:embed="rId5"/>
                </a:ext>
              </a:extLst>
            </a:blip>
            <a:srcRect l="33317" t="72706"/>
            <a:stretch/>
          </p:blipFill>
          <p:spPr>
            <a:xfrm flipH="1">
              <a:off x="8382000" y="-10886"/>
              <a:ext cx="3810000" cy="1473181"/>
            </a:xfrm>
            <a:prstGeom prst="rect">
              <a:avLst/>
            </a:prstGeom>
          </p:spPr>
        </p:pic>
        <p:grpSp>
          <p:nvGrpSpPr>
            <p:cNvPr id="12" name="Google Shape;119;p15">
              <a:extLst>
                <a:ext uri="{FF2B5EF4-FFF2-40B4-BE49-F238E27FC236}">
                  <a16:creationId xmlns:a16="http://schemas.microsoft.com/office/drawing/2014/main" id="{20B59624-0C62-4627-8C5B-0159AF6ECECE}"/>
                </a:ext>
              </a:extLst>
            </p:cNvPr>
            <p:cNvGrpSpPr/>
            <p:nvPr/>
          </p:nvGrpSpPr>
          <p:grpSpPr>
            <a:xfrm>
              <a:off x="9829800" y="152400"/>
              <a:ext cx="2209800" cy="494877"/>
              <a:chOff x="5043567" y="269871"/>
              <a:chExt cx="5060345" cy="1133245"/>
            </a:xfrm>
          </p:grpSpPr>
          <p:pic>
            <p:nvPicPr>
              <p:cNvPr id="13" name="Google Shape;120;p15" descr="Imagen que contiene objeto, reloj, grande, frente&#10;&#10;Descripción generada automáticamente">
                <a:extLst>
                  <a:ext uri="{FF2B5EF4-FFF2-40B4-BE49-F238E27FC236}">
                    <a16:creationId xmlns:a16="http://schemas.microsoft.com/office/drawing/2014/main" id="{5CF40AE7-76EF-426A-9DF8-FBA2C22B6A1D}"/>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970667" y="269871"/>
                <a:ext cx="1133245" cy="1133245"/>
              </a:xfrm>
              <a:prstGeom prst="rect">
                <a:avLst/>
              </a:prstGeom>
              <a:noFill/>
              <a:ln>
                <a:noFill/>
              </a:ln>
            </p:spPr>
          </p:pic>
          <p:pic>
            <p:nvPicPr>
              <p:cNvPr id="14" name="Google Shape;121;p15" descr="Imagen que contiene dibujo&#10;&#10;Descripción generada automáticamente">
                <a:extLst>
                  <a:ext uri="{FF2B5EF4-FFF2-40B4-BE49-F238E27FC236}">
                    <a16:creationId xmlns:a16="http://schemas.microsoft.com/office/drawing/2014/main" id="{16FD3567-7D80-4608-B6D7-01A6A854671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043567" y="282687"/>
                <a:ext cx="3742014" cy="1120429"/>
              </a:xfrm>
              <a:prstGeom prst="rect">
                <a:avLst/>
              </a:prstGeom>
              <a:noFill/>
              <a:ln>
                <a:noFill/>
              </a:ln>
            </p:spPr>
          </p:pic>
        </p:grpSp>
      </p:grpSp>
      <p:sp>
        <p:nvSpPr>
          <p:cNvPr id="15" name="CuadroTexto 14">
            <a:extLst>
              <a:ext uri="{FF2B5EF4-FFF2-40B4-BE49-F238E27FC236}">
                <a16:creationId xmlns:a16="http://schemas.microsoft.com/office/drawing/2014/main" id="{7B008D98-5D7D-4054-91C5-96DF4E673746}"/>
              </a:ext>
            </a:extLst>
          </p:cNvPr>
          <p:cNvSpPr txBox="1"/>
          <p:nvPr/>
        </p:nvSpPr>
        <p:spPr>
          <a:xfrm>
            <a:off x="4572000" y="1066800"/>
            <a:ext cx="1960793" cy="584775"/>
          </a:xfrm>
          <a:prstGeom prst="rect">
            <a:avLst/>
          </a:prstGeom>
          <a:noFill/>
        </p:spPr>
        <p:txBody>
          <a:bodyPr wrap="none" rtlCol="0">
            <a:spAutoFit/>
          </a:bodyPr>
          <a:lstStyle/>
          <a:p>
            <a:r>
              <a:rPr lang="es-ES" sz="3200" b="1" dirty="0">
                <a:solidFill>
                  <a:srgbClr val="4A5184"/>
                </a:solidFill>
              </a:rPr>
              <a:t>Disertante</a:t>
            </a:r>
            <a:endParaRPr lang="es-AR" sz="3200" b="1" dirty="0">
              <a:solidFill>
                <a:srgbClr val="4A5184"/>
              </a:solidFill>
            </a:endParaRPr>
          </a:p>
        </p:txBody>
      </p:sp>
      <p:sp>
        <p:nvSpPr>
          <p:cNvPr id="11" name="10 CuadroTexto"/>
          <p:cNvSpPr txBox="1"/>
          <p:nvPr/>
        </p:nvSpPr>
        <p:spPr>
          <a:xfrm>
            <a:off x="4572000" y="3124200"/>
            <a:ext cx="5105400" cy="1754326"/>
          </a:xfrm>
          <a:prstGeom prst="rect">
            <a:avLst/>
          </a:prstGeom>
          <a:noFill/>
        </p:spPr>
        <p:txBody>
          <a:bodyPr wrap="square" rtlCol="0">
            <a:spAutoFit/>
          </a:bodyPr>
          <a:lstStyle/>
          <a:p>
            <a:r>
              <a:rPr lang="es-AR" noProof="1">
                <a:solidFill>
                  <a:schemeClr val="bg1"/>
                </a:solidFill>
                <a:latin typeface="Quicksand Book" panose="02070303000000060000" pitchFamily="18" charset="77"/>
              </a:rPr>
              <a:t>Lic. en Comunicación Social y Técnica Superior en RRHHH</a:t>
            </a:r>
          </a:p>
          <a:p>
            <a:r>
              <a:rPr lang="es-AR" noProof="1">
                <a:latin typeface="Quicksand Book" panose="02070303000000060000" pitchFamily="18" charset="77"/>
              </a:rPr>
              <a:t>Amplia experiencia acompañando y asesorando a lideres en la gestión de RRHH y en selección de personal calificado tanto en pequeñas como en grandes empresas.   </a:t>
            </a:r>
            <a:endParaRPr lang="es-ES" noProof="1">
              <a:latin typeface="Quicksand Book" panose="02070303000000060000" pitchFamily="18" charset="77"/>
            </a:endParaRPr>
          </a:p>
        </p:txBody>
      </p:sp>
    </p:spTree>
    <p:extLst>
      <p:ext uri="{BB962C8B-B14F-4D97-AF65-F5344CB8AC3E}">
        <p14:creationId xmlns:p14="http://schemas.microsoft.com/office/powerpoint/2010/main" val="27883418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4757F5E8-D144-41F4-BF29-F471E652C010}"/>
              </a:ext>
            </a:extLst>
          </p:cNvPr>
          <p:cNvGrpSpPr/>
          <p:nvPr/>
        </p:nvGrpSpPr>
        <p:grpSpPr>
          <a:xfrm>
            <a:off x="685800" y="1143000"/>
            <a:ext cx="4953000" cy="5715000"/>
            <a:chOff x="304800" y="1143000"/>
            <a:chExt cx="4953000" cy="5715000"/>
          </a:xfrm>
        </p:grpSpPr>
        <p:pic>
          <p:nvPicPr>
            <p:cNvPr id="4" name="Gráfico 3">
              <a:extLst>
                <a:ext uri="{FF2B5EF4-FFF2-40B4-BE49-F238E27FC236}">
                  <a16:creationId xmlns:a16="http://schemas.microsoft.com/office/drawing/2014/main" id="{1820B0D6-569E-4D9D-B1F9-C2E88499D4D8}"/>
                </a:ext>
              </a:extLst>
            </p:cNvPr>
            <p:cNvPicPr>
              <a:picLocks noChangeAspect="1"/>
            </p:cNvPicPr>
            <p:nvPr/>
          </p:nvPicPr>
          <p:blipFill rotWithShape="1">
            <a:blip r:embed="rId3" cstate="print">
              <a:extLst>
                <a:ext uri="{96DAC541-7B7A-43D3-8B79-37D633B846F1}">
                  <asvg:svgBlip xmlns:asvg="http://schemas.microsoft.com/office/drawing/2016/SVG/main" r:embed="rId4"/>
                </a:ext>
              </a:extLst>
            </a:blip>
            <a:srcRect b="16504"/>
            <a:stretch/>
          </p:blipFill>
          <p:spPr>
            <a:xfrm>
              <a:off x="304800" y="1143000"/>
              <a:ext cx="4953000" cy="5715000"/>
            </a:xfrm>
            <a:prstGeom prst="rect">
              <a:avLst/>
            </a:prstGeom>
          </p:spPr>
        </p:pic>
        <p:sp>
          <p:nvSpPr>
            <p:cNvPr id="5" name="CuadroTexto 4">
              <a:extLst>
                <a:ext uri="{FF2B5EF4-FFF2-40B4-BE49-F238E27FC236}">
                  <a16:creationId xmlns:a16="http://schemas.microsoft.com/office/drawing/2014/main" id="{B1FFEF64-6275-4F1C-91A7-C7A9344F48ED}"/>
                </a:ext>
              </a:extLst>
            </p:cNvPr>
            <p:cNvSpPr txBox="1"/>
            <p:nvPr/>
          </p:nvSpPr>
          <p:spPr>
            <a:xfrm>
              <a:off x="3050947" y="3276600"/>
              <a:ext cx="1132105" cy="646331"/>
            </a:xfrm>
            <a:prstGeom prst="rect">
              <a:avLst/>
            </a:prstGeom>
            <a:noFill/>
          </p:spPr>
          <p:txBody>
            <a:bodyPr wrap="none" rtlCol="0">
              <a:spAutoFit/>
            </a:bodyPr>
            <a:lstStyle/>
            <a:p>
              <a:pPr algn="ctr"/>
              <a:endParaRPr lang="es-AR">
                <a:latin typeface="Segoe UI" panose="020B0502040204020203" pitchFamily="34" charset="0"/>
              </a:endParaRPr>
            </a:p>
            <a:p>
              <a:endParaRPr lang="es-AR"/>
            </a:p>
          </p:txBody>
        </p:sp>
      </p:grpSp>
      <p:sp>
        <p:nvSpPr>
          <p:cNvPr id="2" name="CuadroTexto 1">
            <a:extLst>
              <a:ext uri="{FF2B5EF4-FFF2-40B4-BE49-F238E27FC236}">
                <a16:creationId xmlns:a16="http://schemas.microsoft.com/office/drawing/2014/main" id="{50A807C1-CA78-4A1B-9722-4628A0B75E5D}"/>
              </a:ext>
            </a:extLst>
          </p:cNvPr>
          <p:cNvSpPr txBox="1"/>
          <p:nvPr/>
        </p:nvSpPr>
        <p:spPr>
          <a:xfrm>
            <a:off x="5867400" y="1676400"/>
            <a:ext cx="5067300" cy="646331"/>
          </a:xfrm>
          <a:prstGeom prst="rect">
            <a:avLst/>
          </a:prstGeom>
          <a:noFill/>
        </p:spPr>
        <p:txBody>
          <a:bodyPr wrap="square">
            <a:spAutoFit/>
          </a:bodyPr>
          <a:lstStyle/>
          <a:p>
            <a:pPr fontAlgn="base"/>
            <a:r>
              <a:rPr lang="es-ES" sz="3600" b="1">
                <a:solidFill>
                  <a:srgbClr val="F7AA27"/>
                </a:solidFill>
                <a:latin typeface="+mj-lt"/>
                <a:ea typeface="+mj-ea"/>
                <a:cs typeface="+mj-cs"/>
              </a:rPr>
              <a:t>Encuesta de Satisfacción</a:t>
            </a:r>
          </a:p>
        </p:txBody>
      </p:sp>
      <p:grpSp>
        <p:nvGrpSpPr>
          <p:cNvPr id="6" name="Grupo 5">
            <a:extLst>
              <a:ext uri="{FF2B5EF4-FFF2-40B4-BE49-F238E27FC236}">
                <a16:creationId xmlns:a16="http://schemas.microsoft.com/office/drawing/2014/main" id="{D0DE6DCC-BECA-45BB-A001-C0330A93A7AE}"/>
              </a:ext>
            </a:extLst>
          </p:cNvPr>
          <p:cNvGrpSpPr/>
          <p:nvPr/>
        </p:nvGrpSpPr>
        <p:grpSpPr>
          <a:xfrm>
            <a:off x="0" y="0"/>
            <a:ext cx="2761861" cy="929472"/>
            <a:chOff x="0" y="0"/>
            <a:chExt cx="2761861" cy="929472"/>
          </a:xfrm>
        </p:grpSpPr>
        <p:pic>
          <p:nvPicPr>
            <p:cNvPr id="7" name="Gráfico 6">
              <a:extLst>
                <a:ext uri="{FF2B5EF4-FFF2-40B4-BE49-F238E27FC236}">
                  <a16:creationId xmlns:a16="http://schemas.microsoft.com/office/drawing/2014/main" id="{8BE0E12D-7976-4459-8909-BA02BE30DFD8}"/>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8" name="Picture 15">
              <a:extLst>
                <a:ext uri="{FF2B5EF4-FFF2-40B4-BE49-F238E27FC236}">
                  <a16:creationId xmlns:a16="http://schemas.microsoft.com/office/drawing/2014/main" id="{06F227CC-6CE9-4C83-9C99-433DD188985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9" name="TextBox 12">
            <a:extLst>
              <a:ext uri="{FF2B5EF4-FFF2-40B4-BE49-F238E27FC236}">
                <a16:creationId xmlns:a16="http://schemas.microsoft.com/office/drawing/2014/main" id="{D5A2A38E-EC14-4146-8486-973B91FDF107}"/>
              </a:ext>
            </a:extLst>
          </p:cNvPr>
          <p:cNvSpPr txBox="1"/>
          <p:nvPr/>
        </p:nvSpPr>
        <p:spPr>
          <a:xfrm>
            <a:off x="6371094" y="2530065"/>
            <a:ext cx="4373105" cy="1200329"/>
          </a:xfrm>
          <a:prstGeom prst="rect">
            <a:avLst/>
          </a:prstGeom>
          <a:noFill/>
        </p:spPr>
        <p:txBody>
          <a:bodyPr wrap="square">
            <a:spAutoFit/>
          </a:bodyPr>
          <a:lstStyle/>
          <a:p>
            <a:pPr algn="ctr"/>
            <a:r>
              <a:rPr lang="es-AR" sz="3600" b="1" u="sng" dirty="0">
                <a:latin typeface="MentiText"/>
                <a:hlinkClick r:id="rId8"/>
              </a:rPr>
              <a:t>6125 1588 </a:t>
            </a:r>
          </a:p>
          <a:p>
            <a:pPr algn="ctr"/>
            <a:r>
              <a:rPr lang="es-AR" sz="3600" b="1" dirty="0">
                <a:latin typeface="MentiText"/>
                <a:hlinkClick r:id="rId8"/>
              </a:rPr>
              <a:t>www.menti.com</a:t>
            </a:r>
            <a:endParaRPr lang="es-AR" sz="3600" b="1" i="0" dirty="0">
              <a:effectLst/>
              <a:latin typeface="MentiText"/>
            </a:endParaRPr>
          </a:p>
        </p:txBody>
      </p:sp>
      <p:sp>
        <p:nvSpPr>
          <p:cNvPr id="2050" name="AutoShape 2" descr="blob:https://web.whatsapp.com/0429757c-d72d-4553-ab9a-ec22fee31c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2" name="AutoShape 4" descr="blob:https://web.whatsapp.com/0429757c-d72d-4553-ab9a-ec22fee31c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054" name="AutoShape 6" descr="blob:https://web.whatsapp.com/0429757c-d72d-4553-ab9a-ec22fee31c8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055" name="Picture 7" descr="C:\Users\pc3\Downloads\WhatsApp Image 2021-09-08 at 11.09.17.jpeg"/>
          <p:cNvPicPr>
            <a:picLocks noChangeAspect="1" noChangeArrowheads="1"/>
          </p:cNvPicPr>
          <p:nvPr/>
        </p:nvPicPr>
        <p:blipFill>
          <a:blip r:embed="rId9" cstate="print"/>
          <a:srcRect/>
          <a:stretch>
            <a:fillRect/>
          </a:stretch>
        </p:blipFill>
        <p:spPr bwMode="auto">
          <a:xfrm>
            <a:off x="3352800" y="2209800"/>
            <a:ext cx="1447800" cy="1447800"/>
          </a:xfrm>
          <a:prstGeom prst="rect">
            <a:avLst/>
          </a:prstGeom>
          <a:noFill/>
        </p:spPr>
      </p:pic>
    </p:spTree>
    <p:extLst>
      <p:ext uri="{BB962C8B-B14F-4D97-AF65-F5344CB8AC3E}">
        <p14:creationId xmlns:p14="http://schemas.microsoft.com/office/powerpoint/2010/main" val="126679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39" name="CuadroTexto 38">
            <a:extLst>
              <a:ext uri="{FF2B5EF4-FFF2-40B4-BE49-F238E27FC236}">
                <a16:creationId xmlns:a16="http://schemas.microsoft.com/office/drawing/2014/main" id="{075C6670-EBD2-41C8-98D9-48A55237E40C}"/>
              </a:ext>
            </a:extLst>
          </p:cNvPr>
          <p:cNvSpPr txBox="1"/>
          <p:nvPr/>
        </p:nvSpPr>
        <p:spPr>
          <a:xfrm>
            <a:off x="2057400" y="3810000"/>
            <a:ext cx="8305800" cy="1246495"/>
          </a:xfrm>
          <a:prstGeom prst="rect">
            <a:avLst/>
          </a:prstGeom>
          <a:noFill/>
        </p:spPr>
        <p:txBody>
          <a:bodyPr wrap="square">
            <a:spAutoFit/>
          </a:bodyPr>
          <a:lstStyle/>
          <a:p>
            <a:pPr marL="0" marR="0" lvl="0" indent="0" algn="ctr" rtl="0">
              <a:spcBef>
                <a:spcPts val="0"/>
              </a:spcBef>
              <a:spcAft>
                <a:spcPts val="0"/>
              </a:spcAft>
              <a:buNone/>
            </a:pPr>
            <a:r>
              <a:rPr lang="es-ES" sz="2500" dirty="0">
                <a:solidFill>
                  <a:srgbClr val="414667"/>
                </a:solidFill>
                <a:ea typeface="Calibri"/>
                <a:cs typeface="Arial" panose="020B0604020202020204" pitchFamily="34" charset="0"/>
                <a:sym typeface="Calibri"/>
              </a:rPr>
              <a:t>Día 23/09 10:30 </a:t>
            </a:r>
            <a:r>
              <a:rPr lang="es-ES" sz="2500" dirty="0" err="1">
                <a:solidFill>
                  <a:srgbClr val="414667"/>
                </a:solidFill>
                <a:ea typeface="Calibri"/>
                <a:cs typeface="Arial" panose="020B0604020202020204" pitchFamily="34" charset="0"/>
                <a:sym typeface="Calibri"/>
              </a:rPr>
              <a:t>hs</a:t>
            </a:r>
            <a:endParaRPr lang="es-ES" sz="2500" dirty="0">
              <a:solidFill>
                <a:srgbClr val="414667"/>
              </a:solidFill>
              <a:ea typeface="Calibri"/>
              <a:cs typeface="Arial" panose="020B0604020202020204" pitchFamily="34" charset="0"/>
              <a:sym typeface="Calibri"/>
            </a:endParaRPr>
          </a:p>
          <a:p>
            <a:pPr algn="ctr"/>
            <a:r>
              <a:rPr lang="es-ES" sz="2500" b="1" dirty="0">
                <a:solidFill>
                  <a:srgbClr val="414667"/>
                </a:solidFill>
                <a:ea typeface="Open Sans"/>
                <a:cs typeface="Arial" panose="020B0604020202020204" pitchFamily="34" charset="0"/>
                <a:sym typeface="Open Sans"/>
              </a:rPr>
              <a:t>“Helado Italiano: </a:t>
            </a:r>
          </a:p>
          <a:p>
            <a:pPr algn="ctr"/>
            <a:r>
              <a:rPr lang="es-ES" sz="2500" noProof="1">
                <a:solidFill>
                  <a:srgbClr val="414667"/>
                </a:solidFill>
                <a:ea typeface="Open Sans"/>
                <a:cs typeface="Arial" panose="020B0604020202020204" pitchFamily="34" charset="0"/>
              </a:rPr>
              <a:t>Tradición e historia contada por los protagonistas”</a:t>
            </a:r>
            <a:endParaRPr lang="es-ES" sz="2500" b="1" dirty="0">
              <a:solidFill>
                <a:srgbClr val="414667"/>
              </a:solidFill>
              <a:ea typeface="Open Sans"/>
              <a:cs typeface="Arial" panose="020B0604020202020204" pitchFamily="34" charset="0"/>
            </a:endParaRPr>
          </a:p>
        </p:txBody>
      </p:sp>
    </p:spTree>
    <p:extLst>
      <p:ext uri="{BB962C8B-B14F-4D97-AF65-F5344CB8AC3E}">
        <p14:creationId xmlns:p14="http://schemas.microsoft.com/office/powerpoint/2010/main" val="534031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82482D6C-AD03-405E-811C-9450E874DFDE}"/>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a:off x="1752600" y="3810000"/>
            <a:ext cx="762000" cy="762000"/>
          </a:xfrm>
          <a:prstGeom prst="rect">
            <a:avLst/>
          </a:prstGeom>
        </p:spPr>
      </p:pic>
      <p:grpSp>
        <p:nvGrpSpPr>
          <p:cNvPr id="11" name="Grupo 10">
            <a:extLst>
              <a:ext uri="{FF2B5EF4-FFF2-40B4-BE49-F238E27FC236}">
                <a16:creationId xmlns:a16="http://schemas.microsoft.com/office/drawing/2014/main" id="{69DBF020-9F25-4669-8939-796FA91C7B34}"/>
              </a:ext>
            </a:extLst>
          </p:cNvPr>
          <p:cNvGrpSpPr/>
          <p:nvPr/>
        </p:nvGrpSpPr>
        <p:grpSpPr>
          <a:xfrm>
            <a:off x="0" y="0"/>
            <a:ext cx="2761861" cy="929472"/>
            <a:chOff x="0" y="0"/>
            <a:chExt cx="2761861" cy="929472"/>
          </a:xfrm>
        </p:grpSpPr>
        <p:pic>
          <p:nvPicPr>
            <p:cNvPr id="12" name="Gráfico 11">
              <a:extLst>
                <a:ext uri="{FF2B5EF4-FFF2-40B4-BE49-F238E27FC236}">
                  <a16:creationId xmlns:a16="http://schemas.microsoft.com/office/drawing/2014/main" id="{E3FFB5B8-84EA-45AD-870A-9CF5473B585D}"/>
                </a:ext>
              </a:extLst>
            </p:cNvPr>
            <p:cNvPicPr>
              <a:picLocks noChangeAspect="1"/>
            </p:cNvPicPr>
            <p:nvPr/>
          </p:nvPicPr>
          <p:blipFill>
            <a:blip r:embed="rId5" cstate="print">
              <a:extLst>
                <a:ext uri="{96DAC541-7B7A-43D3-8B79-37D633B846F1}">
                  <asvg:svgBlip xmlns:asvg="http://schemas.microsoft.com/office/drawing/2016/SVG/main" r:embed="rId6"/>
                </a:ext>
              </a:extLst>
            </a:blip>
            <a:stretch>
              <a:fillRect/>
            </a:stretch>
          </p:blipFill>
          <p:spPr>
            <a:xfrm rot="10800000">
              <a:off x="0" y="0"/>
              <a:ext cx="2761861" cy="929472"/>
            </a:xfrm>
            <a:prstGeom prst="rect">
              <a:avLst/>
            </a:prstGeom>
          </p:spPr>
        </p:pic>
        <p:pic>
          <p:nvPicPr>
            <p:cNvPr id="13" name="Picture 15">
              <a:extLst>
                <a:ext uri="{FF2B5EF4-FFF2-40B4-BE49-F238E27FC236}">
                  <a16:creationId xmlns:a16="http://schemas.microsoft.com/office/drawing/2014/main" id="{9D62200D-7935-41B6-996B-7916214705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Título 1">
            <a:extLst>
              <a:ext uri="{FF2B5EF4-FFF2-40B4-BE49-F238E27FC236}">
                <a16:creationId xmlns:a16="http://schemas.microsoft.com/office/drawing/2014/main" id="{D2C57085-6984-4B4C-ABBD-10428CF42844}"/>
              </a:ext>
            </a:extLst>
          </p:cNvPr>
          <p:cNvSpPr txBox="1">
            <a:spLocks/>
          </p:cNvSpPr>
          <p:nvPr/>
        </p:nvSpPr>
        <p:spPr>
          <a:xfrm>
            <a:off x="990600" y="1371600"/>
            <a:ext cx="1146048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AR" sz="5000" b="1" dirty="0">
                <a:solidFill>
                  <a:srgbClr val="F7AA27"/>
                </a:solidFill>
              </a:rPr>
              <a:t>Objetivos</a:t>
            </a:r>
          </a:p>
        </p:txBody>
      </p:sp>
      <p:pic>
        <p:nvPicPr>
          <p:cNvPr id="6" name="Gráfico 5">
            <a:extLst>
              <a:ext uri="{FF2B5EF4-FFF2-40B4-BE49-F238E27FC236}">
                <a16:creationId xmlns:a16="http://schemas.microsoft.com/office/drawing/2014/main" id="{1600F1EF-EA23-4292-9A72-424B43865442}"/>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3048000" y="1219200"/>
            <a:ext cx="762000" cy="762000"/>
          </a:xfrm>
          <a:prstGeom prst="rect">
            <a:avLst/>
          </a:prstGeom>
        </p:spPr>
      </p:pic>
      <p:sp>
        <p:nvSpPr>
          <p:cNvPr id="9" name="CuadroTexto 8">
            <a:extLst>
              <a:ext uri="{FF2B5EF4-FFF2-40B4-BE49-F238E27FC236}">
                <a16:creationId xmlns:a16="http://schemas.microsoft.com/office/drawing/2014/main" id="{FCDE91CF-83DB-49D5-AF44-DF7F46E43E45}"/>
              </a:ext>
            </a:extLst>
          </p:cNvPr>
          <p:cNvSpPr txBox="1"/>
          <p:nvPr/>
        </p:nvSpPr>
        <p:spPr>
          <a:xfrm>
            <a:off x="2667000" y="2732782"/>
            <a:ext cx="2000250" cy="553998"/>
          </a:xfrm>
          <a:prstGeom prst="rect">
            <a:avLst/>
          </a:prstGeom>
          <a:noFill/>
        </p:spPr>
        <p:txBody>
          <a:bodyPr wrap="square" rtlCol="0">
            <a:spAutoFit/>
          </a:bodyPr>
          <a:lstStyle/>
          <a:p>
            <a:r>
              <a:rPr lang="es-AR" sz="3000" b="1" dirty="0">
                <a:solidFill>
                  <a:srgbClr val="4A5184"/>
                </a:solidFill>
                <a:latin typeface="+mj-lt"/>
              </a:rPr>
              <a:t>Reflexionar</a:t>
            </a:r>
            <a:endParaRPr lang="es-AR" sz="3000" b="1" dirty="0">
              <a:solidFill>
                <a:srgbClr val="2EC2D0"/>
              </a:solidFill>
              <a:latin typeface="+mj-lt"/>
            </a:endParaRPr>
          </a:p>
        </p:txBody>
      </p:sp>
      <p:sp>
        <p:nvSpPr>
          <p:cNvPr id="14" name="CuadroTexto 13">
            <a:extLst>
              <a:ext uri="{FF2B5EF4-FFF2-40B4-BE49-F238E27FC236}">
                <a16:creationId xmlns:a16="http://schemas.microsoft.com/office/drawing/2014/main" id="{AE2C932A-5EBB-4EFF-AD72-46D42061D3E2}"/>
              </a:ext>
            </a:extLst>
          </p:cNvPr>
          <p:cNvSpPr txBox="1"/>
          <p:nvPr/>
        </p:nvSpPr>
        <p:spPr>
          <a:xfrm>
            <a:off x="6400800" y="3962400"/>
            <a:ext cx="2000250" cy="553998"/>
          </a:xfrm>
          <a:prstGeom prst="rect">
            <a:avLst/>
          </a:prstGeom>
          <a:noFill/>
        </p:spPr>
        <p:txBody>
          <a:bodyPr wrap="square" rtlCol="0">
            <a:spAutoFit/>
          </a:bodyPr>
          <a:lstStyle/>
          <a:p>
            <a:r>
              <a:rPr lang="es-AR" sz="3000" b="1" dirty="0">
                <a:solidFill>
                  <a:srgbClr val="4A5184"/>
                </a:solidFill>
                <a:latin typeface="+mj-lt"/>
              </a:rPr>
              <a:t>Compartir</a:t>
            </a:r>
            <a:endParaRPr lang="es-AR" sz="3000" b="1" dirty="0">
              <a:solidFill>
                <a:srgbClr val="2EC2D0"/>
              </a:solidFill>
              <a:latin typeface="+mj-lt"/>
            </a:endParaRPr>
          </a:p>
        </p:txBody>
      </p:sp>
      <p:pic>
        <p:nvPicPr>
          <p:cNvPr id="15" name="Gráfico 14">
            <a:extLst>
              <a:ext uri="{FF2B5EF4-FFF2-40B4-BE49-F238E27FC236}">
                <a16:creationId xmlns:a16="http://schemas.microsoft.com/office/drawing/2014/main" id="{C34E5093-6E76-4A31-8738-CCCA5456AC8E}"/>
              </a:ext>
            </a:extLst>
          </p:cNvPr>
          <p:cNvPicPr>
            <a:picLocks noChangeAspect="1"/>
          </p:cNvPicPr>
          <p:nvPr/>
        </p:nvPicPr>
        <p:blipFill>
          <a:blip r:embed="rId10" cstate="print">
            <a:extLst>
              <a:ext uri="{96DAC541-7B7A-43D3-8B79-37D633B846F1}">
                <asvg:svgBlip xmlns:asvg="http://schemas.microsoft.com/office/drawing/2016/SVG/main" r:embed="rId11"/>
              </a:ext>
            </a:extLst>
          </a:blip>
          <a:stretch>
            <a:fillRect/>
          </a:stretch>
        </p:blipFill>
        <p:spPr>
          <a:xfrm>
            <a:off x="1828800" y="2590800"/>
            <a:ext cx="739775" cy="768350"/>
          </a:xfrm>
          <a:prstGeom prst="rect">
            <a:avLst/>
          </a:prstGeom>
        </p:spPr>
      </p:pic>
      <p:sp>
        <p:nvSpPr>
          <p:cNvPr id="16" name="CuadroTexto 15">
            <a:extLst>
              <a:ext uri="{FF2B5EF4-FFF2-40B4-BE49-F238E27FC236}">
                <a16:creationId xmlns:a16="http://schemas.microsoft.com/office/drawing/2014/main" id="{89B25429-A05E-4E7A-BA45-D865BB4260FE}"/>
              </a:ext>
            </a:extLst>
          </p:cNvPr>
          <p:cNvSpPr txBox="1"/>
          <p:nvPr/>
        </p:nvSpPr>
        <p:spPr>
          <a:xfrm>
            <a:off x="2743200" y="3581400"/>
            <a:ext cx="2000250" cy="1015663"/>
          </a:xfrm>
          <a:prstGeom prst="rect">
            <a:avLst/>
          </a:prstGeom>
          <a:noFill/>
        </p:spPr>
        <p:txBody>
          <a:bodyPr wrap="square" rtlCol="0">
            <a:spAutoFit/>
          </a:bodyPr>
          <a:lstStyle/>
          <a:p>
            <a:r>
              <a:rPr lang="es-AR" sz="3000" b="1" dirty="0">
                <a:solidFill>
                  <a:srgbClr val="4A5184"/>
                </a:solidFill>
                <a:latin typeface="+mj-lt"/>
              </a:rPr>
              <a:t>Preguntas personales</a:t>
            </a:r>
            <a:endParaRPr lang="es-AR" sz="3000" b="1" dirty="0">
              <a:solidFill>
                <a:srgbClr val="2EC2D0"/>
              </a:solidFill>
              <a:latin typeface="+mj-lt"/>
            </a:endParaRPr>
          </a:p>
        </p:txBody>
      </p:sp>
      <p:sp>
        <p:nvSpPr>
          <p:cNvPr id="18" name="CuadroTexto 17">
            <a:extLst>
              <a:ext uri="{FF2B5EF4-FFF2-40B4-BE49-F238E27FC236}">
                <a16:creationId xmlns:a16="http://schemas.microsoft.com/office/drawing/2014/main" id="{A5CE1E36-4198-4885-ADB2-54A3E91764E4}"/>
              </a:ext>
            </a:extLst>
          </p:cNvPr>
          <p:cNvSpPr txBox="1"/>
          <p:nvPr/>
        </p:nvSpPr>
        <p:spPr>
          <a:xfrm>
            <a:off x="6629400" y="2743200"/>
            <a:ext cx="2667000" cy="553998"/>
          </a:xfrm>
          <a:prstGeom prst="rect">
            <a:avLst/>
          </a:prstGeom>
          <a:noFill/>
        </p:spPr>
        <p:txBody>
          <a:bodyPr wrap="square" rtlCol="0">
            <a:spAutoFit/>
          </a:bodyPr>
          <a:lstStyle/>
          <a:p>
            <a:r>
              <a:rPr lang="es-AR" sz="3000" b="1" dirty="0">
                <a:solidFill>
                  <a:srgbClr val="4A5184"/>
                </a:solidFill>
                <a:latin typeface="+mj-lt"/>
              </a:rPr>
              <a:t>Herramientas</a:t>
            </a:r>
            <a:endParaRPr lang="es-AR" sz="3000" b="1" dirty="0">
              <a:solidFill>
                <a:srgbClr val="2EC2D0"/>
              </a:solidFill>
              <a:latin typeface="+mj-lt"/>
            </a:endParaRPr>
          </a:p>
        </p:txBody>
      </p:sp>
      <p:pic>
        <p:nvPicPr>
          <p:cNvPr id="3" name="Gráfico 2">
            <a:extLst>
              <a:ext uri="{FF2B5EF4-FFF2-40B4-BE49-F238E27FC236}">
                <a16:creationId xmlns:a16="http://schemas.microsoft.com/office/drawing/2014/main" id="{F7702185-DEC4-493E-BF95-1C7F9EA1DB99}"/>
              </a:ext>
            </a:extLst>
          </p:cNvPr>
          <p:cNvPicPr>
            <a:picLocks noChangeAspect="1"/>
          </p:cNvPicPr>
          <p:nvPr/>
        </p:nvPicPr>
        <p:blipFill>
          <a:blip r:embed="rId12" cstate="print">
            <a:extLst>
              <a:ext uri="{96DAC541-7B7A-43D3-8B79-37D633B846F1}">
                <asvg:svgBlip xmlns:asvg="http://schemas.microsoft.com/office/drawing/2016/SVG/main" r:embed="rId13"/>
              </a:ext>
            </a:extLst>
          </a:blip>
          <a:stretch>
            <a:fillRect/>
          </a:stretch>
        </p:blipFill>
        <p:spPr>
          <a:xfrm>
            <a:off x="5638800" y="3810000"/>
            <a:ext cx="762000" cy="762000"/>
          </a:xfrm>
          <a:prstGeom prst="rect">
            <a:avLst/>
          </a:prstGeom>
        </p:spPr>
      </p:pic>
      <p:pic>
        <p:nvPicPr>
          <p:cNvPr id="21" name="Gráfico 20">
            <a:extLst>
              <a:ext uri="{FF2B5EF4-FFF2-40B4-BE49-F238E27FC236}">
                <a16:creationId xmlns:a16="http://schemas.microsoft.com/office/drawing/2014/main" id="{51B07022-BA75-4E5C-A115-FCED60C0930A}"/>
              </a:ext>
            </a:extLst>
          </p:cNvPr>
          <p:cNvPicPr>
            <a:picLocks noChangeAspect="1"/>
          </p:cNvPicPr>
          <p:nvPr/>
        </p:nvPicPr>
        <p:blipFill>
          <a:blip r:embed="rId14" cstate="print">
            <a:extLst>
              <a:ext uri="{96DAC541-7B7A-43D3-8B79-37D633B846F1}">
                <asvg:svgBlip xmlns:asvg="http://schemas.microsoft.com/office/drawing/2016/SVG/main" r:embed="rId15"/>
              </a:ext>
            </a:extLst>
          </a:blip>
          <a:stretch>
            <a:fillRect/>
          </a:stretch>
        </p:blipFill>
        <p:spPr>
          <a:xfrm>
            <a:off x="5791200" y="2590800"/>
            <a:ext cx="762000" cy="762000"/>
          </a:xfrm>
          <a:prstGeom prst="rect">
            <a:avLst/>
          </a:prstGeom>
        </p:spPr>
      </p:pic>
    </p:spTree>
    <p:extLst>
      <p:ext uri="{BB962C8B-B14F-4D97-AF65-F5344CB8AC3E}">
        <p14:creationId xmlns:p14="http://schemas.microsoft.com/office/powerpoint/2010/main" val="364241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5453366-916E-462B-97D9-E481358C5B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728" t="10612" r="21081" b="13333"/>
          <a:stretch/>
        </p:blipFill>
        <p:spPr>
          <a:xfrm>
            <a:off x="8153400" y="1600200"/>
            <a:ext cx="3352800" cy="3354611"/>
          </a:xfrm>
          <a:prstGeom prst="ellipse">
            <a:avLst/>
          </a:prstGeom>
          <a:ln w="107950">
            <a:solidFill>
              <a:srgbClr val="F7AA27"/>
            </a:solidFill>
          </a:ln>
        </p:spPr>
      </p:pic>
      <p:grpSp>
        <p:nvGrpSpPr>
          <p:cNvPr id="5" name="Grupo 4">
            <a:extLst>
              <a:ext uri="{FF2B5EF4-FFF2-40B4-BE49-F238E27FC236}">
                <a16:creationId xmlns:a16="http://schemas.microsoft.com/office/drawing/2014/main" id="{5A0F49EA-8FE1-481A-B7F5-662585F9AF32}"/>
              </a:ext>
            </a:extLst>
          </p:cNvPr>
          <p:cNvGrpSpPr/>
          <p:nvPr/>
        </p:nvGrpSpPr>
        <p:grpSpPr>
          <a:xfrm>
            <a:off x="0" y="0"/>
            <a:ext cx="2761861" cy="929472"/>
            <a:chOff x="0" y="0"/>
            <a:chExt cx="2761861" cy="929472"/>
          </a:xfrm>
        </p:grpSpPr>
        <p:pic>
          <p:nvPicPr>
            <p:cNvPr id="4" name="Gráfico 3">
              <a:extLst>
                <a:ext uri="{FF2B5EF4-FFF2-40B4-BE49-F238E27FC236}">
                  <a16:creationId xmlns:a16="http://schemas.microsoft.com/office/drawing/2014/main" id="{4ED854F2-FDF7-4B42-88C9-066906F465FE}"/>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rot="10800000">
              <a:off x="0" y="0"/>
              <a:ext cx="2761861" cy="929472"/>
            </a:xfrm>
            <a:prstGeom prst="rect">
              <a:avLst/>
            </a:prstGeom>
          </p:spPr>
        </p:pic>
        <p:pic>
          <p:nvPicPr>
            <p:cNvPr id="7" name="Picture 15">
              <a:extLst>
                <a:ext uri="{FF2B5EF4-FFF2-40B4-BE49-F238E27FC236}">
                  <a16:creationId xmlns:a16="http://schemas.microsoft.com/office/drawing/2014/main" id="{304758E2-4675-4599-A99A-B2E1484C43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8" name="Google Shape;217;p5">
            <a:extLst>
              <a:ext uri="{FF2B5EF4-FFF2-40B4-BE49-F238E27FC236}">
                <a16:creationId xmlns:a16="http://schemas.microsoft.com/office/drawing/2014/main" id="{EA80DAB3-3836-4DF5-A24D-13A99E4AC33C}"/>
              </a:ext>
            </a:extLst>
          </p:cNvPr>
          <p:cNvSpPr/>
          <p:nvPr/>
        </p:nvSpPr>
        <p:spPr>
          <a:xfrm>
            <a:off x="2209800" y="2514600"/>
            <a:ext cx="4565847" cy="83095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s-AR" sz="2400" b="1" i="0" dirty="0">
                <a:solidFill>
                  <a:srgbClr val="4A5184"/>
                </a:solidFill>
                <a:latin typeface="+mj-lt"/>
                <a:ea typeface="Arial"/>
                <a:cs typeface="Arial"/>
                <a:sym typeface="Arial"/>
              </a:rPr>
              <a:t>Problemáticas habituales en </a:t>
            </a:r>
          </a:p>
          <a:p>
            <a:pPr marL="0" marR="0" lvl="0" indent="0" rtl="0">
              <a:spcBef>
                <a:spcPts val="0"/>
              </a:spcBef>
              <a:spcAft>
                <a:spcPts val="0"/>
              </a:spcAft>
              <a:buNone/>
            </a:pPr>
            <a:r>
              <a:rPr lang="es-AR" sz="2400" b="1" i="0" dirty="0">
                <a:solidFill>
                  <a:srgbClr val="4A5184"/>
                </a:solidFill>
                <a:latin typeface="+mj-lt"/>
                <a:ea typeface="Arial"/>
                <a:cs typeface="Arial"/>
                <a:sym typeface="Arial"/>
              </a:rPr>
              <a:t>la gestión del personal</a:t>
            </a:r>
            <a:endParaRPr sz="2400" b="1" dirty="0">
              <a:solidFill>
                <a:srgbClr val="4A5184"/>
              </a:solidFill>
              <a:latin typeface="+mj-lt"/>
              <a:ea typeface="Arial"/>
              <a:cs typeface="Arial"/>
              <a:sym typeface="Arial"/>
            </a:endParaRPr>
          </a:p>
        </p:txBody>
      </p:sp>
      <p:sp>
        <p:nvSpPr>
          <p:cNvPr id="9" name="Google Shape;218;p5">
            <a:extLst>
              <a:ext uri="{FF2B5EF4-FFF2-40B4-BE49-F238E27FC236}">
                <a16:creationId xmlns:a16="http://schemas.microsoft.com/office/drawing/2014/main" id="{3946A7DF-F1C6-4E18-BC09-89A52B798B4F}"/>
              </a:ext>
            </a:extLst>
          </p:cNvPr>
          <p:cNvSpPr/>
          <p:nvPr/>
        </p:nvSpPr>
        <p:spPr>
          <a:xfrm>
            <a:off x="2209800" y="3505200"/>
            <a:ext cx="5334000" cy="1200288"/>
          </a:xfrm>
          <a:prstGeom prst="rect">
            <a:avLst/>
          </a:prstGeom>
          <a:noFill/>
          <a:ln>
            <a:noFill/>
          </a:ln>
        </p:spPr>
        <p:txBody>
          <a:bodyPr spcFirstLastPara="1" wrap="square" lIns="91425" tIns="45700" rIns="91425" bIns="45700" anchor="t" anchorCtr="0">
            <a:spAutoFit/>
          </a:bodyPr>
          <a:lstStyle/>
          <a:p>
            <a:r>
              <a:rPr lang="es-AR" sz="2400" b="1" dirty="0">
                <a:solidFill>
                  <a:srgbClr val="09B2BF"/>
                </a:solidFill>
                <a:latin typeface="+mj-lt"/>
                <a:cs typeface="Arial"/>
                <a:sym typeface="Arial"/>
              </a:rPr>
              <a:t>Buenas prácticas de RRHH: puestos y funciones, contratación consciente, lograr integración como equipo</a:t>
            </a:r>
            <a:endParaRPr sz="2400" b="1" dirty="0">
              <a:solidFill>
                <a:srgbClr val="09B2BF"/>
              </a:solidFill>
              <a:latin typeface="+mj-lt"/>
              <a:cs typeface="Arial"/>
              <a:sym typeface="Arial"/>
            </a:endParaRPr>
          </a:p>
        </p:txBody>
      </p:sp>
      <p:sp>
        <p:nvSpPr>
          <p:cNvPr id="10" name="Google Shape;219;p5">
            <a:extLst>
              <a:ext uri="{FF2B5EF4-FFF2-40B4-BE49-F238E27FC236}">
                <a16:creationId xmlns:a16="http://schemas.microsoft.com/office/drawing/2014/main" id="{D19B424B-202C-4222-89A0-7D5E76A73211}"/>
              </a:ext>
            </a:extLst>
          </p:cNvPr>
          <p:cNvSpPr/>
          <p:nvPr/>
        </p:nvSpPr>
        <p:spPr>
          <a:xfrm>
            <a:off x="2209800" y="4800600"/>
            <a:ext cx="6019800" cy="1569620"/>
          </a:xfrm>
          <a:prstGeom prst="rect">
            <a:avLst/>
          </a:prstGeom>
          <a:noFill/>
          <a:ln>
            <a:noFill/>
          </a:ln>
        </p:spPr>
        <p:txBody>
          <a:bodyPr spcFirstLastPara="1" wrap="square" lIns="91425" tIns="45700" rIns="91425" bIns="45700" anchor="t" anchorCtr="0">
            <a:spAutoFit/>
          </a:bodyPr>
          <a:lstStyle/>
          <a:p>
            <a:pPr marR="0" lvl="0" indent="0">
              <a:spcBef>
                <a:spcPts val="0"/>
              </a:spcBef>
              <a:spcAft>
                <a:spcPts val="0"/>
              </a:spcAft>
              <a:buNone/>
            </a:pPr>
            <a:r>
              <a:rPr lang="es-AR" sz="2400" b="1" dirty="0">
                <a:solidFill>
                  <a:srgbClr val="4A5184"/>
                </a:solidFill>
                <a:latin typeface="+mj-lt"/>
                <a:cs typeface="Arial"/>
                <a:sym typeface="Arial"/>
              </a:rPr>
              <a:t>Desempeño y potencial, capacitación, comunicación abierta, motivación laboral, liderazgo,  el poder de delegar, reuniones efectivas </a:t>
            </a:r>
            <a:endParaRPr sz="2400" b="1" dirty="0">
              <a:solidFill>
                <a:srgbClr val="4A5184"/>
              </a:solidFill>
              <a:latin typeface="+mj-lt"/>
              <a:cs typeface="Arial"/>
            </a:endParaRPr>
          </a:p>
        </p:txBody>
      </p:sp>
      <p:sp>
        <p:nvSpPr>
          <p:cNvPr id="12" name="Título 1">
            <a:extLst>
              <a:ext uri="{FF2B5EF4-FFF2-40B4-BE49-F238E27FC236}">
                <a16:creationId xmlns:a16="http://schemas.microsoft.com/office/drawing/2014/main" id="{1DEF757E-0702-4000-897A-CCF2D31F6020}"/>
              </a:ext>
            </a:extLst>
          </p:cNvPr>
          <p:cNvSpPr txBox="1">
            <a:spLocks/>
          </p:cNvSpPr>
          <p:nvPr/>
        </p:nvSpPr>
        <p:spPr>
          <a:xfrm>
            <a:off x="3505200" y="1371600"/>
            <a:ext cx="2362200" cy="685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AR" sz="5000" b="1" dirty="0">
                <a:solidFill>
                  <a:srgbClr val="F7AA27"/>
                </a:solidFill>
              </a:rPr>
              <a:t>Agenda</a:t>
            </a:r>
          </a:p>
        </p:txBody>
      </p:sp>
      <p:pic>
        <p:nvPicPr>
          <p:cNvPr id="15" name="Gráfico 14">
            <a:extLst>
              <a:ext uri="{FF2B5EF4-FFF2-40B4-BE49-F238E27FC236}">
                <a16:creationId xmlns:a16="http://schemas.microsoft.com/office/drawing/2014/main" id="{7873070C-22B9-4C65-858B-EBC75C233B71}"/>
              </a:ext>
            </a:extLst>
          </p:cNvPr>
          <p:cNvPicPr>
            <a:picLocks noChangeAspect="1"/>
          </p:cNvPicPr>
          <p:nvPr/>
        </p:nvPicPr>
        <p:blipFill>
          <a:blip r:embed="rId7" cstate="print">
            <a:extLst>
              <a:ext uri="{96DAC541-7B7A-43D3-8B79-37D633B846F1}">
                <asvg:svgBlip xmlns:asvg="http://schemas.microsoft.com/office/drawing/2016/SVG/main" r:embed="rId8"/>
              </a:ext>
            </a:extLst>
          </a:blip>
          <a:stretch>
            <a:fillRect/>
          </a:stretch>
        </p:blipFill>
        <p:spPr>
          <a:xfrm>
            <a:off x="2743200" y="1373238"/>
            <a:ext cx="690563" cy="760362"/>
          </a:xfrm>
          <a:prstGeom prst="rect">
            <a:avLst/>
          </a:prstGeom>
        </p:spPr>
      </p:pic>
      <p:pic>
        <p:nvPicPr>
          <p:cNvPr id="19" name="Gráfico 18">
            <a:extLst>
              <a:ext uri="{FF2B5EF4-FFF2-40B4-BE49-F238E27FC236}">
                <a16:creationId xmlns:a16="http://schemas.microsoft.com/office/drawing/2014/main" id="{514B3168-F2B6-4230-880A-9A619BB2F821}"/>
              </a:ext>
            </a:extLst>
          </p:cNvPr>
          <p:cNvPicPr>
            <a:picLocks noChangeAspect="1"/>
          </p:cNvPicPr>
          <p:nvPr/>
        </p:nvPicPr>
        <p:blipFill>
          <a:blip r:embed="rId9" cstate="print">
            <a:extLst>
              <a:ext uri="{96DAC541-7B7A-43D3-8B79-37D633B846F1}">
                <asvg:svgBlip xmlns:asvg="http://schemas.microsoft.com/office/drawing/2016/SVG/main" r:embed="rId10"/>
              </a:ext>
            </a:extLst>
          </a:blip>
          <a:stretch>
            <a:fillRect/>
          </a:stretch>
        </p:blipFill>
        <p:spPr>
          <a:xfrm>
            <a:off x="1447800" y="2667000"/>
            <a:ext cx="685800" cy="589359"/>
          </a:xfrm>
          <a:prstGeom prst="rect">
            <a:avLst/>
          </a:prstGeom>
        </p:spPr>
      </p:pic>
      <p:pic>
        <p:nvPicPr>
          <p:cNvPr id="21" name="Gráfico 20">
            <a:extLst>
              <a:ext uri="{FF2B5EF4-FFF2-40B4-BE49-F238E27FC236}">
                <a16:creationId xmlns:a16="http://schemas.microsoft.com/office/drawing/2014/main" id="{126F481D-DB66-4595-A3F0-401B2DEECFCC}"/>
              </a:ext>
            </a:extLst>
          </p:cNvPr>
          <p:cNvPicPr>
            <a:picLocks noChangeAspect="1"/>
          </p:cNvPicPr>
          <p:nvPr/>
        </p:nvPicPr>
        <p:blipFill>
          <a:blip r:embed="rId11" cstate="print">
            <a:extLst>
              <a:ext uri="{96DAC541-7B7A-43D3-8B79-37D633B846F1}">
                <asvg:svgBlip xmlns:asvg="http://schemas.microsoft.com/office/drawing/2016/SVG/main" r:embed="rId12"/>
              </a:ext>
            </a:extLst>
          </a:blip>
          <a:stretch>
            <a:fillRect/>
          </a:stretch>
        </p:blipFill>
        <p:spPr>
          <a:xfrm>
            <a:off x="1447800" y="3657600"/>
            <a:ext cx="685800" cy="780287"/>
          </a:xfrm>
          <a:prstGeom prst="rect">
            <a:avLst/>
          </a:prstGeom>
        </p:spPr>
      </p:pic>
      <p:pic>
        <p:nvPicPr>
          <p:cNvPr id="23" name="Gráfico 22">
            <a:extLst>
              <a:ext uri="{FF2B5EF4-FFF2-40B4-BE49-F238E27FC236}">
                <a16:creationId xmlns:a16="http://schemas.microsoft.com/office/drawing/2014/main" id="{ADE38CA0-E081-4589-8454-C3B0D8015AB5}"/>
              </a:ext>
            </a:extLst>
          </p:cNvPr>
          <p:cNvPicPr>
            <a:picLocks noChangeAspect="1"/>
          </p:cNvPicPr>
          <p:nvPr/>
        </p:nvPicPr>
        <p:blipFill>
          <a:blip r:embed="rId13" cstate="print">
            <a:extLst>
              <a:ext uri="{96DAC541-7B7A-43D3-8B79-37D633B846F1}">
                <asvg:svgBlip xmlns:asvg="http://schemas.microsoft.com/office/drawing/2016/SVG/main" r:embed="rId14"/>
              </a:ext>
            </a:extLst>
          </a:blip>
          <a:stretch>
            <a:fillRect/>
          </a:stretch>
        </p:blipFill>
        <p:spPr>
          <a:xfrm>
            <a:off x="1447800" y="5105400"/>
            <a:ext cx="685800" cy="685800"/>
          </a:xfrm>
          <a:prstGeom prst="rect">
            <a:avLst/>
          </a:prstGeom>
        </p:spPr>
      </p:pic>
    </p:spTree>
    <p:extLst>
      <p:ext uri="{BB962C8B-B14F-4D97-AF65-F5344CB8AC3E}">
        <p14:creationId xmlns:p14="http://schemas.microsoft.com/office/powerpoint/2010/main" val="49240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DA4EB16-9405-47EC-939C-BA8B88AF438C}"/>
              </a:ext>
            </a:extLst>
          </p:cNvPr>
          <p:cNvGrpSpPr/>
          <p:nvPr/>
        </p:nvGrpSpPr>
        <p:grpSpPr>
          <a:xfrm>
            <a:off x="0" y="-15072"/>
            <a:ext cx="2761861" cy="929472"/>
            <a:chOff x="0" y="0"/>
            <a:chExt cx="2761861" cy="929472"/>
          </a:xfrm>
        </p:grpSpPr>
        <p:pic>
          <p:nvPicPr>
            <p:cNvPr id="3" name="Gráfico 2">
              <a:extLst>
                <a:ext uri="{FF2B5EF4-FFF2-40B4-BE49-F238E27FC236}">
                  <a16:creationId xmlns:a16="http://schemas.microsoft.com/office/drawing/2014/main" id="{F494D39D-1067-4AE9-A44B-58E72E4F2FBD}"/>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109B0559-357C-4498-AAEA-3685CC9EF3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6" name="Google Shape;204;p4">
            <a:extLst>
              <a:ext uri="{FF2B5EF4-FFF2-40B4-BE49-F238E27FC236}">
                <a16:creationId xmlns:a16="http://schemas.microsoft.com/office/drawing/2014/main" id="{FAA4C9A3-CBDD-4404-BF88-441692CDFD23}"/>
              </a:ext>
            </a:extLst>
          </p:cNvPr>
          <p:cNvSpPr txBox="1">
            <a:spLocks/>
          </p:cNvSpPr>
          <p:nvPr/>
        </p:nvSpPr>
        <p:spPr>
          <a:xfrm>
            <a:off x="990600" y="4267200"/>
            <a:ext cx="10439400" cy="1974761"/>
          </a:xfrm>
          <a:prstGeom prst="rect">
            <a:avLst/>
          </a:prstGeom>
          <a:noFill/>
          <a:ln>
            <a:noFill/>
          </a:ln>
        </p:spPr>
        <p:txBody>
          <a:bodyPr spcFirstLastPara="1" wrap="square" lIns="91425" tIns="45700" rIns="91425" bIns="4570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2700" algn="ctr">
              <a:lnSpc>
                <a:spcPct val="96818"/>
              </a:lnSpc>
              <a:spcBef>
                <a:spcPts val="0"/>
              </a:spcBef>
              <a:buClr>
                <a:srgbClr val="F5A939"/>
              </a:buClr>
              <a:buSzPts val="4400"/>
              <a:buNone/>
            </a:pPr>
            <a:r>
              <a:rPr lang="es-ES" sz="5800" b="1" dirty="0">
                <a:solidFill>
                  <a:schemeClr val="bg1"/>
                </a:solidFill>
                <a:sym typeface="Arial"/>
              </a:rPr>
              <a:t>¿Que me preocupa en cuanto a la gestión de las personas... ? </a:t>
            </a:r>
            <a:endParaRPr lang="es-ES" sz="5800" b="1" dirty="0">
              <a:solidFill>
                <a:schemeClr val="bg1"/>
              </a:solidFill>
            </a:endParaRPr>
          </a:p>
        </p:txBody>
      </p:sp>
      <p:pic>
        <p:nvPicPr>
          <p:cNvPr id="8" name="Gráfico 7">
            <a:extLst>
              <a:ext uri="{FF2B5EF4-FFF2-40B4-BE49-F238E27FC236}">
                <a16:creationId xmlns:a16="http://schemas.microsoft.com/office/drawing/2014/main" id="{3A9D660C-E834-4547-AFAE-BEEC85C059CE}"/>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886200" y="609600"/>
            <a:ext cx="4038600" cy="3733800"/>
          </a:xfrm>
          <a:prstGeom prst="rect">
            <a:avLst/>
          </a:prstGeom>
        </p:spPr>
      </p:pic>
      <p:sp>
        <p:nvSpPr>
          <p:cNvPr id="51202" name="AutoShape 2" descr="data:image/png;base64,iVBORw0KGgoAAAANSUhEUgAAAfQAAAH0CAYAAADL1t+KAAAAAXNSR0IArs4c6QAAIABJREFUeF7tnfF1HTfSZ58iMDMgMxAzGDES0RnQEUiMwMpgxEhkZkBFYDIDKQIte/bzrr3aM8QPt4lqdN93jv9S1SvgFoD7oJkjvPnx/Dn5kYAEJCABCUhgagJvFPrU/XPwEpCABCQggf8QUOguBA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Dif0P/7443R/f2/nN07g/Pz8dH193TXKx8fH093dXVduZdL79+9PFxcXlUOIa1PWHz58iGv+lXB7e9udS1h//vz59PT01F3bxDEE/vWvf53evXs3pthGqhxO6B8/fjyRg2Ajfdv9MJbNuPz46vkseVdXVz2ppTlfvnyZ7gCirH/8+NHN/M2bN925hPUiCS8F3eiHJS4/Fpfz/kgfhX6kbk80V4U+R7MU+hx9OuIoFfoBuu4NfY4mK/Q5+qTQ5+jTEUep0A/QdYU+R5MV+hx9Uuhz9OmIo1ToB+i6Qp+jyQp9jj4p9Dn6dMRRKvQDdF2hz9FkhT5HnxT6HH064igV+gG6rtDnaLJCn6NPCn2OPh1xlAr9AF1X6HM0WaHP0SeFPkefjjhKhX6Ariv0OZqs0Ofok0Kfo09HHKVCP0DXFfocTVboc/RJoc/RpyOOUqEfoOsKfY4mK/Q5+qTQ5+jTEUep0A/QdYU+R5MV+hx9Uuhz9OmIo1ToB+i6Qp+jyQp9jj4p9Dn6dMRRKvQDdF2hz9FkhT5HnxT6HH064igV+gG6ToT+yy+/nC4vLw9AaZ0pLk9r9j4zSYT+8PBwurm56Z5E1Uta5AUwwnp5qrb32VbKuvdFvaW5M762Rlh3L+iJE5f19f37964ZKPQubHMlEaETycxFaZ3RzsqaiIKQI0InrGc9+EifCGvyfOqsrMm6Jrmyzuj5fGrAS6EHsJ5DiWQqWRNRZIT+GU0kQ1jPKhnSJ8JayZBVnuXKOuOl0ANelZIJhrmZUCKZStZEFAQ+kQxhrdCzrimZjBeJlnVGT6EHvColEwxzM6FEMpWsFfpmltB/HQjpE/nxpGTGrQ9ZZ6wVesCrUjLBMDcTqtCzVhDJENbe0LM+KZmMF4mWdUZPoQe8FHoAy/8NPYP1HK3QM2Te0DNeM0Yr9KxrCj3gpdADWAo9g6XQY14KPUY2XYJCz1qm0ANeCj2ApdAzWAo95qXQY2TTJSj0rGUKPeCl0ANYCj2DpdBjXgo9RjZdgkLPWqbQA14KPYCl0DNYCj3mpdBjZNMlKPSsZQo94KXQA1gKPYOl0GNeCj1GNl2CQs9aptADXgo9gKXQM1gKPeal0GNk0yUo9KxlCj3gpdADWAo9g6XQY14KPUY2XYJCz1qm0ANeCj2ApdAzWAo95qXQY2TTJSj0rGUKPeCl0ANYCj2DpdBjXgo9RjZdgkLPWqbQA15U6OQACoa5amjVv15GWRMIpE8/fvwgpbtzyT/92l30OZH2ibAm4ybrukoyy9vxV1dXZNoluWRPVLEuAbVCUYUeQJz18Aqm+FMoOfiIZChrMmciGXJ4kTET1qQu7RNhTcZN1nWVZBR61vFZ3yjIZvnPaIUe0Jv18AqmqNCfCRDJKPRstRHWWaV/Rit0Qi/LJXui6sdTNsPtRCv0oBcKPYD1HEpujZR1NtL/51fumzfd6eTw6i4KWZO6tE8KvZ2+N/R2VkukN/SM15TRlZKpOrxIo8hNppI1mTPpk0LPyBPWWSVv6IQXySV7wht6Rt4besBr1ttIMMWfQhV6Ro8cXlmlf0aTH0+k7qx7gqzrKsl4Q89Wqjf0jNeU0eTgm/XwIo0iB18lazJncmtU6Bl5wjqr5A2d8CK5ZE9U/Xgi863M9YYe0FfoAaznUIWe8SLRhDWpO+ueID9UqyTjDT1bqd7QM15TRpODb9bDizSKHHyVrMmcya2R3EbImAlrUnfWPUHWtULPVgzZE1WssxluJ9obetCLWQ+vYIo/hZKDj0iGsiZzVujt9GifCOv2Uf4cSdZ1lWS8oWcd94ae8ZoyulIyVYcXaRQ5+CpZkzmTPpHbCBkzYU3qKvSMHpGMQh/HOqu0nWhv6EEvZj28gil6Q38moNDbV8yse4L8UPWG3r4+lkjyI7eKdTbD7UQr9KAXsx5ewRQVukKPlsuse0KhR21GwQod4YuSFXqAa9bDK5iiQlfo0XKZdU8o9KjNKFihI3xRskIPcM16eAVTVOgKPVous+4JhR61GQUrdIQvSlboAa5ZD69gigq9UOjkfy8kPSa5s+4JhU66nuUq9IwXiVboAb1ZD69gigpdoUfLZdY9odCjNqNghY7wRckKPcA16+EVTFGhK/Roucy6JxR61GYUrNARvihZoQe4Zj28gikqdIUeLZdZ94RCj9qMghU6whclK/QA16yHVzBFha7Qo+Uy655Q6FGbUbBCR/iiZIUe4Jr18AqmqNAVerRcZt0TCj1qMwpW6AhflKzQA1yzHl7BFBW6Qo+Wy6x7QqFHbUbBCh3hi5IVeoBr1sMrmKJCV+jRcpl1Tyj0qM0oWKEjfFGyQg9wzXp4BVNU6Ao9Wi6z7gmFHrUZBSt0hC9KVugBrlkPr2CKCl2hR8tl1j2h0KM2o2CFjvBFyQo9wDXr4RVMUaEr9Gi5zLonFHrUZhSs0BG+KFmhB7hmPbyCKSp0hR4tl1n3hEKP2oyCFTrCFyUr9ADXrIdXMEWFrtCj5TLrnlDoUZtRsEJH+KJkhR7gmvXwCqao0BV6tFxm3RMKPWozClboCF+UrNADXLMeXsEUFbpCj5bLrHtCoUdtRsEKHeGLkhV6gGvWwyuYokJ/JvDHH390I1ueQO39PDw8nL59+9abXpL3+Ph4uru766794cOH7tyrq6vuXIXejS5OVOgxsu4EhR6gU+gBrOfQjx8/nm5vb7Ok/4mmrLuKmhQTWH78ELGSw/7NmzfxeP9KUOjd6OJE0uPlB/L9/X1cc0lYfiwuZ9CRPgo96DaVDDmAgmGuGkoOPoW+ais2+WUKPWsLkQxlnY10vWiFvh7Ll75Job9E6G9/rtADWN7QM1iTRlPJkMOe/EAmP1Srbo2UddUSIz2uYl3FitZV6AFBhR7AUugZrEmjqWTIYa/Q51g0pMcKPeuxQg94KfQAlkLPYE0ardCzxvlX7hkvhZ7xUugBL4UewFLoGaxJoxV61jiFnvFS6BkvhR7wUugBLIWewZo0WqFnjVPoGS+FnvFS6AEvhR7AUugZrEmjFXrWOIWe8VLoGS+FHvBS6AEshZ7BmjRaoWeNU+gZL4We8VLoAS+FHsBS6BmsSaMVetY4hZ7xUugZL4Ue8FLoASyFnsGaNFqhZ41T6BkvhZ7xUugBL4UewFLoGaxJoxV61jiFnvFS6BkvhR7wUugBLIWewZo0WqFnjVPoGS+FnvFS6AEvhR7AUugZrEmjFXrWOIWe8VLoGS+FHvCiQifPcgbDXDX08vLydHZ21vWdsz7OQl4PW/6N8N7Pzc3N6evXr73pJXnn5+en6+vr7trkudmj/dOvy9O6yxO7s31IjxV61m2FHvCiQg9K7SJ0VqETUVT9u9VVC6ZyT5A+zfg4S1WPK+sq9Iy+Qg94VR5ewTA3E6rQs1aQwyurtF505Z5Q6Ov1cavfRPYE+Z83tsrjpXEp9JcI/e3PKw+vYJibCVXoWSvI4ZVVWi+6ck8o9PX6uNVvIntCoW+1qyuOa1bJrIhg2FfNypqIwr9yH7a8TqRP/pX7uD6RSgo9o+cNPeBVeRsJhrmZUIWetYIcXlml9aIr94RCX6+PW/0msie8oW+1qyuOa1bJrIhg2FfNypqIwhv6sOXlDX0c6rJKCj1D7w094FV5GwmGuZlQhZ61ghxeWaX1oiv3BPnh5V+5r7cGXvObyJ7whv6andnId88qmY3gi4YxK2siCm/o0RJBwaRPCh2hH5as0DPU3tADXpW3kWCYmwlV6FkryOGVVVovunJPKPT1+rjVbyJ7whv6Vru64rhmlcyKCIZ91aysiSi8oQ9bXv5v6ONQl1VS6Bl6b+gBr8rbSDDMzYQq9KwV5PDKKq0XXbknyA8v/8p9vTXwmt9E9oQ39NfszEa+e1bJbARfNIxZWRNReEOPlggKJn1S6Aj9sGSFnqH2hh7wqryNBMPcTKhCz1pBDq+s0nrRlXtCoa/Xx61+E9kT3tC32tUVxzWrZFZEMOyrZmVNROENfdjy8n9DH4e6rJJCz9B7Qw94XVxcoKcig1K7CF2ei+19Mpbc/B4fH093d3fdDImUq34MLJzv7++75rywJk9ckjkvt6jeD6lb9VfuC2fCupfVrHmfP38+Lfu55+MNvYfaZDnk1jjZVKceLhH6IjfypnmV0IlkyLomB98RWZNb49SbcrLBk3U92VT/z3C9oc/auZ2PW6FnDVboGS/y40mhZ6yrohV6FfmBdcnBN3CYhy+l0LMlQN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PPyHN/yn59tE7i8vDx9+vSpa5Cz3hqX+S7z7vmQdX19fd39LPCff/6J9lPv87oLo6rnU29ubk4PDw89bTJnIAGyrgcOc9VSh7uhr0rPL9skgVmFvkmYLwyK/E0KnW+V0Om4zZfAaxFQ6K9F1u8tI6DQx6FX6ONYW0kCLxFQ6C8R8s+nI6DQx7VMoY9jbSUJvERAob9EyD+fjoBCH9cyhT6OtZUk8BIBhf4SIf98OgIKfVzLFPo41laSwEsEFPpLhPzz6Qgo9HEtU+jjWFtJAi8RUOgvEfLPpyOg0Me1TKGPY20lCbxEQKG/RMg/n46AQh/XMoU+jrWVJPASAYX+EiH/fDoCCn1cyxT6ONZWksBLBBT6S4T88+kIKPRxLVPo41hbSQIvEVDoLxHyz6cjoNDHtUyhj2NtJQm8REChv0TIP5+OgEIf1zKFPo61lSTwEgGF/hIh/3w6Agp9XMsU+jjWVpLASwQU+kuE/PPpCCj0cS1T6ONYW0kCLxE4nNAfHx9PT09PL3F5lT9fDr/ez/39fW8qynv79u3p7Oys6zsI619++aX7KdHlacvlicveD3nS8927d71lp8y7uLg4/frrryVjX9677v2Qp2qX9fX9+/eu0ufn56eFmZ82ArJu4/RX1OGE/vHjx9Pt7W1GaaXoHz9+dH8TeSqyu+hz4pcvX069kiKsK29+hNfRcunfhhBeZD+Rust+6P2BvfwIWfaFnzYCsm7jpNAzTqtEkwNIoa/SAr9kZQIKPQOq0DNeCj3j5Q0944WiFXo7Pm/o7awqIxV6Rl+hZ7wUesZLoWe8ULRCb8en0NtZVUYq9Iy+Qs94KfSMl0LPeKFohd6OT6G3s6qMVOgZfYWe8VLoGS+FnvFC0Qq9HZ9Cb2dVGanQM/oKPeOl0DNeCj3jhaIVejs+hd7OqjJSoWf0FXrGS6FnvBR6xgtFK/R2fAq9nVVlpELP6Cv0jJdCz3gp9IwXilbo7fgUejurykiFntFX6BkvhZ7xUugZLxSt0NvxKfR2VpWRCj2jr9AzXgo946XQM14oWqG341Po7awqIxV6Rl+hZ7wUesZLoWe8ULRCb8en0NtZVUYq9Iy+Qs94KfSMl0LPeKFohd6OT6G3s6qMVOgZfYWe8VLoGS+FnvFC0Qq9HZ9Cb2dVGanQM/oKPeOl0DNeCj3jhaIVejs+hd7OqjJSoWf0FXrGS6FnvBR6wItKhryYRn4MBFPcRSiVDGFNerwL+AMnQfpERFH1pPBAtJspRVhvZhIDB6LQA9gKPYBVGKrQC+EPLK3QB8IuKqXQM/AKPeCl0ANYhaEKvRD+wNIKfSDsolIKPQOv0ANeCj2AVRiq0AvhDyyt0AfCLiql0DPwCj3gpdADWIWhCr0Q/sDSCn0g7KJSCj0Dr9ADXgo9gFUYqtAL4Q8srdAHwi4qpdAz8Ao94KXQA1iFoQq9EP7A0gp9IOyiUgo9A6/QA14KPYBVGKrQC+EPLK3QB8IuKqXQM/AKPeCl0ANYhaEKvRD+wNIKfSDsolIKPQOv0ANeCj2AVRiq0AvhDyyt0AfCLiql0DPwCj3gpdADWIWhCr0Q/sDSCn0g7KJSCj0Dr9ADXgo9gFUYqtAL4Q8srdAHwi4qpdAz8Ao94KXQA1iFoQq9EP7A0gp9IOyiUgo9A6/QA14KPYBVGKrQC+EPLK3QB8IuKqXQM/AKPeCl0ANYhaEKvRD+wNIKfSDsolIKPQN/OKFneLYTTZ7lrNoUHz9+PN3e3nZBJD+eqNC7BlycRN7ZrurTgoysayJ00i7y9CqpW7knZmRN9gTpU2WuQq+kH9QmB59CD0BPGkoOL4WeNV2hZ7xINGFN9gQZc2WuQq+kH9RW6O2wvKG3s1oiFXrGi0gmq/TPaG/oGT2FnvEyeiABhd4OW6G3s1LoGaslWqHnzHozCGuF3kvdvFcnoNDbESv0dlYKPWOl0HNeJEOhZ/T8K/eMV1m0Qm9Hr9DbWSn0jJVCz3mRDIWe0VPoGa+yaIXejl6ht7NS6BkrhZ7zIhkKPaOn0DNeZdEKvR29Qm9npdAzVgo950UyFHpGT6FnvMqiFXo7eoXezkqhZ6wUes6LZCj0jJ5Cz3iVRSv0dvQKvZ2VQs9YKfScF8lQ6Bk9hZ7xKotW6O3oFXo7K4WesVLoOS+SodAzego941UWrdDb0Sv0dlYKPWOl0HNeJEOhZ/QUesarLFqht6NX6O2sFHrGSqHnvEiGQs/oKfSMV1m0Qm9Hr9DbWSn0jJVCz3mRDIWe0VPoGa+yaIXejl6ht7NS6BkrhZ7zIhkKPaN3OKF//vz5dHd3l1HaQPTy7xL3fi4vL09nZ2dd6Tc3N6evX7925S6PSSwbsufz+PjY3afz8/PT9fV1T1mcc3V1hb+j5wsuLi5Oy389n6o+LWNdfnz1fqqe9Hx4eDh9+/ata9jk/Kl8nKV3H3dB+lsSYe2/5U7pT5BPXpaqnF7V4VX1C5ncssnBR3tM/iaF1u7NJwcf6VPveP/Kq9oTZNzk/CHrurJPhBfJJeua1K3MPdwNnWyoykZV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iz3Le3t52MyOH1/Jk49PTU1dtUncp2Cu4qrpdkP6WtKyv3s/79++7n0DtrbnkLT/aep/HXJ65XdZXxad3bS1jJayr9tPyPG7vs8CVfSJrg7BW6IT8JLlE6OQXMpHbkksER27ZX7586T7sq1jP+lQkYT3J9lt1mETohDXZT0eUDGm6rDN6Pp8a8FLoAaznUIWe8SKSySrtI1qh76OP/20WCj3rsUIPeCn0AJZCz2A9Ryv0DJlCz3jNGK3Qs64p9ICXQg9gKfQMlkKPeSn0GNl0CQo9a5lCD3gp9ACWQs9gKfSYl0KPkU2XoNCzlin0gJdCD2Ap9AyWQo95KfQY2XQJCj1rmUIPeCn0AJZCz2Ap9JiXQo+RTZeg0LOWKfSAl0IPYCn0DJZCj3kp9BjZdAkKPWuZQg94KfQAlkLPYCn0mJdCj5FNl6DQs5Yp9ICXQg9gKfQMlkKPeSn0GNl0CQo9a5lCD3gp9ACWQs9gKfSYl0KPkU2XoNCzlin0gJdCD2Ap9AyWQo95KfQY2XQJCj1rmUIPeCn0AJZCz2Ap9JiXQo+RTZeg0LOWKfSAl0IPYCn0DJZCj3kp9BjZdAkKPWuZQg94kecLlzLkaU2SS15qW8bde3CSuoQ1fSqSPHO7vKZFPr2sSc3lhyp5PvXu7o6U784le2J5hnRZYz0fsq7pU7W9rOnTzz2c/soh+6mKNZlvZa5Cr6Q/qDZ59OOIv5CJVOkBdH9/P2hV/N8y5EnPWZ+qJZDJfiJ1CWv6t4tk3GQ/VbEm863MVeiV9AfVJptCoWdNUugZrxmjyX4i81XohN4xchX6AfpMDiCFni0QhZ7xmjGa7CcyX4VO6B0jV6EfoM/kAFLo2QJR6BmvGaPJfiLzVeiE3jFyFfoB+kwOIIWeLRCFnvGaMZrsJzJfhU7oHSNXoR+gz+QAUujZAlHoGa8Zo8l+IvNV6ITeMXIV+gH6TA4ghZ4tEIWe8ZoxmuwnMl+FTugdI1ehH6DP5ABS6NkCUegZrxmjyX4i81XohN4xchX6AfpMDiCFni0QhZ7xmjGa7CcyX4VO6B0jV6EfoM/kAFLo2QJR6BmvGaPJfiLzVeiE3jFyFfoB+kwOIIWeLRCFnvGaMZrsJzJfhU7oHSNXoR+gz+QAUujZAlHoGa8Zo8l+IvNV6ITeMXIV+gH6TA4ghZ4tEIWe8ZoxmuwnMl+FTugdI1ehH6DP5ABS6NkCUegZrxmjyX4i81XohN4xchX6AfpMDqCbm5vTw8NDF6Xlx8DV1VVXbmVS71Oiy5iXQ7f38+9///u0PP3a81nynp6eelJPy1Oiy389n2VtLGuk4rO8INb7Wcb9/fv3rvRPnz6dLi8vu3KXZ0x7n20lQl/Gu4y74kP2UxXrCk5r1FToa1Dc+HcQoZOpLe9Vk7eQSe0Zc0mfjsjavw2ZcZWPGzN5FnjcKNetpNDX5bnJbyOiIBM6omQIL9KnI7JW6GS17T9Xoe+/x6cjHnxEFGRJHJE14UX6dETWCp2stv3nKvT991ihD+zxESVD8Cr0jJ5Cz3gdLVqhH6DjR5QMEQVZEkdkTXiRPh2RtUInq23/uQp9/z32hj6wx0eUDMGr0DN6Cj3jdbRohX6Ajh9RMkQUZEkckTXhRfp0RNYKnay2/ecq9P332Bv6wB4fUTIEr0LP6Cn0jNfRohX6ATp+RMkQUZAlcUTWhBfp0xFZK3Sy2vafq9D332Nv6AN7fETJELwKPaOn0DNeR4tW6Afo+BElQ0RBlsQRWRNepE9HZK3QyWrbf65C33+PvaEP7PERJUPwKvSMnkLPeB0tWqEfoONHlAwRBVkSR2RNeJE+HZG1Qierbf+5Cn3/PfaGPrDHR5QMwavQM3oKPeN1tGiFfoCOH1EyRBRkSRyRNeFF+nRE1gqdrLb95yr0/fcY3dCX95fJe9dv3rwpIUxEsbxlfH9/3zVusqHI28+VfTqaZLoWxgaSyLom+4n88CLrmuwn2q6qPUHOHzrnqnyfTw3Ikw21lFHo7bDJAVROviRmAAAXN0lEQVTZp6rDq53sz5FHPPgUOlkxWW7VnjjiulbowdqsFEUwzJ9CyY2CHHxkQyl00vEsl/Qpq7SdaLKuyX7yhp6tAdKnI65rhR6sL4UewHoOJRtKoWesSTTpE6lbmUtEodCzznlDz3iRaIUe0FPoASyFnsF6jiaSiYv9LUGhZ/QUesZLoWe8SLRCD+gp9ACWQs9gKfSYF0kgP54UekZeoWe8SLRCD+gp9ACWQs9gKfSYF0lQ6IRelqvQM14kWqEH9BR6AEuhZ7AUesyLJCh0Qi/LVegZLxKt0AN6Cj2ApdAzWAo95kUSFDqhl+Uq9IwXiVboAT2FHsBS6BkshR7zIgkKndDLchV6xotEK/SAnkIPYCn0DJZCj3mRBIVO6GW5Cj3jRaIVekBPoQewFHoGS6HHvEiCQif0slyFnvEi0Qo9oKfQA1gKPYOl0GNeJEGhE3pZrkLPeJFohR7QU+gBLIWewVLoMS+SoNAJvSxXoWe8SLRCD+gp9ACWQs9gKfSYF0lQ6IRelqvQM14kWqEH9KjQg1KrhpLDa9WBBF9GWJN/B34ZIjmAql7UI/98K3kwJGipoYUEyH5ahl21rsm/yleIu6y0Qg/Q000RlFo1VKFnOBV6xsvo7ROgZ5dC336P//PD6/nw+jHHUNcZJbmN0E2xzgzyb1HoGTOyJaoOPm/oWY+PFk3Prqp17Q09W6kKPeBFN0VQatVQhZ7hVOgZL6O3T4CeXQp9+z32hh72iG6KsNxq4Qo9Q6nQM15Gb58APbsU+vZ7rNDDHtFNEZZbLVyhZygVesbL6O0ToGeXQt9+jxV62CO6KcJyq4Ur9AylQs94Gb19AvTsUujb77FCD3tEN0VYbrVwhZ6hVOgZL6O3T4CeXQp9+z1W6GGP6KYIy60WrtAzlAo942X09gnQs0uhb7/HCj3sEd0UYbnVwhV6hlKhZ7yM3j4BenYp9O33WKGHPaKbIiy3WrhCz1Aq9IyX0dsnQM8uhb79Hiv0sEd0U4TlVgtX6BlKhZ7xMnr7BOjZpdC332OFHvaIboqw3GrhCj1DqdAzXkZvnwA9uxT69nus0MMe0U0RllstXKFnKBV6xsvo7ROgZ5dC336PFXrYI7opwnKrhSv0DKVCz3gZvX0C9OxS6Nvv8SGF/vj4eFr+6/mcnZ2dLi8ve1JLcx4eHk7fvn0rHUNanLCufD51qV3xubi4OC3/9XzIg0Vv3749ffr0qacszrm6uur+jt9//326vbzs499++61rzgq9C9t0SYd7nGW6DjngmECl0OPBbiCBCJ2Kgkyf3BpnfMWLrGvaJ8Ka9HjGPpH50lyFTgmavzkC5OBbJkP+yn1zMBoGpNAbIG0ghKxrhb6BBg4YgkIfANkSYwmQg0+hZ72iosiq/TOa3BpnvPmRdU37RFiTHs/YJzJfmqvQKUHzN0eAHHwKPWsnFUVWTaH3/v8GaJ8UOlmp43IV+jjWVhpEQKFnoP0r94xXVTRZ1wq9qmtj6yr0sbytNoAAOfi8oWcNoqLIqnlD94ZOVsz+cxX6/nt8uBkq9Kzl3tAzXlXRZF3TH17+lXtV17O6Cj3jZfQEBMjB5w09azAVRVbNG7o3dLJi9p+r0Pff48PNUKFnLfeGnvGqiibrmv7w8oZe1fWsrkLPeBk9AQFy8HlDzxpMRZFV84buDZ2smP3nKvT99/hwM1ToWcu9oWe8qqLJuqY/vLyhV3U9q6vQM15GT0CAHHze0LMGU1Fk1byhe0MnK2b/uQp9/z0+3AwVetZyb+gZr6posq7pDy9v6FVdz+oq9IyX0RMQIAefN/SswVQUWTVv6N7QyYrZf+7hhP758+fT3d3d/js7+QzJs5zLU7HLU5O9n9vb297Usrz379+frq+vu+rP+qQwuTWSfyP85ubm9PXr1y7WpE/khyr94VX1LPByXj89PQ1n3VVwA0mHEzr568UN9OswQ6AHEAFFREHqktwPHz6clrV9pA/pExH6u3fvTvf3912oSZ8qhd412RWSqlivMPSSr1DoJdgt+hIBhf4SoX/+ORFFVmk70Qq9vReV+6l9lD9HKvSMnkLPeBk9iEDlAUREMQjPT2UUekbeG3rGqypaoWfkFXrGy+hBBBR6BlqhZ7wUesarKlqhZ+QVesbL6EEEFHoGWqFnvBR6xqsqWqFn5BV6xsvoQQQUegZaoWe8FHrGqypaoWfkFXrGy+hBBBR6BlqhZ7wUesarKlqhZ+QVesbL6EEEFHoGWqFnvBR6xqsqWqFn5BV6xsvoQQQUegZaoWe8FHrGqypaoWfkFXrGy+hBBBR6BlqhZ7wUesarKlqhZ+QVesbL6EEEFHoGWqFnvBR6xqsqWqFn5BV6xsvoQQQUegZaoWe8FHrGqypaoWfkFXrGy+hBBBR6BlqhZ7wUesarKlqhZ+QVesbL6EEEFHoGWqFnvBR6xqsqWqFn5BV6wOv8/Lz7icqgzG5Cl9ehel+lmlXoi1irPhX/Bj3dE+SpWvK6HBH68qTn8uRsz2cR1PJfz8fX1jJqh/yR++P5k2GaO5o8n1opmRmpz8qaiLFqOxHWZG3RPUFYk3EToZO6JFehZ/QUesZrymhy8NHDa0pgYNCzsiaSUejZgiGss0r/jFbohN64XP/KPWPtX7kHvBR6AOs5VKFnvEg0YU3q0j2h0Nvpe0NvZ7VEekPPeE0ZTQ4+enhNCQwMelbWRDLe0LMFQ1hnlbyhLz8IZvt4Q8865g094KXQA1je0DNYMJr8eCKl6Z5Q6O30vaG3s/KGnrGaNpocfPTwmhZa58BnZU0k4w09WyyEdVbJG7o3dLJi5sj1hh70SaEHsLyhZ7BgNPnxRErTPaHQ2+l7Q29n5Q09YzVtNDn46OE1LbTOgc/KmkjGG3q2WAjrrJI3dG/oZMXMkesNPeiTQg9geUPPYMFo8uOJlKZ7QqG30/eG3s7KG3rGatpocvDRw2taaJ0Dn5U1kYw39GyxENZZJW/o3tDJipkj1xt60CeFHsDyhp7BgtHkxxMpTfeEQm+n7w29nZU39IzVtNHk4KOH17TQOgc+K2siGW/o2WIhrLNK3tC9oZMVM0euN/SgTwo9gOUNPYMFo8mPJ1Ka7gmF3k7fG3o7K2/oGatpo8nBRw+vaaF1DnxW1kQy3tCzxUJYZ5W8oXtDJytmjlxv6EGfqNB7nxINhrh66Nu3b09nZ2dd31sl9G/fvp2+fv3aNeYlqfd5yyWXCP3h4eH0/fv3rnEvj41UHNgXFxenX3/9tWvMlHV30efET58+nS4vL8lXDM9d1sfNzU1XXXp2dRVdIcl/+jWDqNADXnRTVN1Ggin+FEpepaoSOvmrScKKCn3Gw6uSNe3VkfLp2VXFasY9UcVqqavQA/p0Uyj0dtiEdaVkyA19xsOrknX7ajKS7KdKejPuiUpeCj2gTzeFQm+HTVhXSkaht/fYyHEEyH4aN8qfKyn0jL5CD3jRTaHQ22ET1gq9nTONrGRNx36kfLKfKjkp9Iy+Qg940U2h0NthE9aVkvGG3t5jI8cRIPtp3Ci9oVPWCj0gSDeFQm+HTVgr9HbONLKSNR37kfLJfqrk5A09o6/QA150Uyj0dtiEdaVkvKG399jIcQTIfho3Sm/olLVCDwjSTaHQ22ET1gq9nTONrGRNx36kfLKfKjl5Q8/oK/SAF90UCr0dNmFdKRlv6O09NnIcAbKfxo3SGzplrdADgnRTKPR22IS1Qm/nTCMrWdOxHymf7KdKTt7QM/oKPeBFN4VCb4dNWFdKxht6e4+NHEeA7Kdxo/SGTlkr9IAg3RQKvR02Ya3Q2znTyErWdOxHyif7qZKTN/SMvkIPeNFNodDbYRPWlZLxht7eYyPHESD7adwovaFT1go9IEg3hUJvh01YK/R2zjSykjUd+5HyyX6q5OQNPaOv0ANedFMo9HbYhDWVzFK790OeMK06vB4fH09PT09dU/7zzz9Pnz9/7spdkqqeFCbPApNnbs/Pz0/Lk7OjP8tTscuTsbN9ludiF949n+vr69Py35E+Cj3oNpHMUkaht8MmrKnQyV+bt8/w58gqoVc9c1u5J8izwFV9ImvL3GMQUOhBn4lkKg+vYIo/hZKDr0oUCj3reFWfKvcEWdcKPVtfRo8joNAD1go9gPUcWiUKhT5HnxR61iejJfASAYX+EqG//blCD2Ap9AzWc3TVza/qh5dCj5eICRL4rwQUerBAFHoAS6FnsBR6zIsk+FfuhJ65WyWg0IPOKPQAlkLPYCn0mBdJUOiEnrlbJaDQg84o9ACWQs9gKfSYF0lQ6ISeuVsloNCDzij0AJZCz2Ap9JgXSVDohJ65WyWg0IPOKPQAlkLPYCn0mBdJUOiEnrlbJaDQg84o9ACWQs9gKfSYF0lQ6ISeuVsloNCDzij0AJZCz2Ap9JgXSVDohJ65WyWg0IPOKPQAlkLPYCn0mBdJUOiEnrlbJaDQg84o9ACWQs9gKfSYF0lQ6ISeuVsloNCDzij0AJZCz2Ap9JgXSVDohJ65WyWg0IPOKPQAlkLPYCn0mBdJUOiEnrlbJaDQg84o9ABWodCzUf4cPeMzt2TOHz58+M9DOj2fyodwqvpEfgz0MP4rh7ImtWfMJet6xvkuY1boQecUegBLoWewCqPJwUclQ96eV+iFi2aC0mRdTzC9/+8QFXrQOYUewFLoGazCaHLwKfRxjaOsx410G5XIut7GDPJRKPSAmUIPYCn0DFZhNDn4qGS8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lGhB6V2Ebo8yXl7e9s1F8KaHnxEMl2T/Z+kd+/ene7v78lXdOUe8eDrArVCEtkTpDzZT0vdqpftyJyPuK4VerBi6KYISu0ilBxehLVCz5bPEQ++jNB60WRPkFGQ/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fXZ2drq8vAwyjh36+Ph4Wv7r+ZADiAp9eca09/Ply5fe1NPDw8Pp27dv3fm9iRcXF6flv57PMubffvutJ/U/OYTX1dVVd12S+Pvvv3efA2RPkDEvde/u7rq/YvnRV/G5ubk5ff36tav0EX+oKvSupWLSaxOoFDqZW9Vb6mTMJJf+eCK8qt7oXn6EkB99hHdvbmWfese85C2c7+/vu75CoXdhmyup6q+85qJUP1qFXt+DlhFUikKht3Tof8dU9ql9lD9HKvSMnjf0jJfRgwgo9EGgYZlKUSj09uZV9ql9lAqdsFpyFTolaP6rEFDor4J19S+tFIVCb29nZZ/aR6nQCSuFTumZ/2oEFPqroV31iytFodDbW1nZp/ZRKnTCSqFTeua/GgGF/mpoV/3iSlEo9PZWVvapfZQKnbBS6JSe+a9GQKG/GtpVv7hSFAq9vZWVfWofpUInrBQ6pWf+qxFQ6K+GdtUvrhSFQm9vZWWf2kep0AkrhU7pmf9qBBT6q6Fd9YsrRaHQ21tZ2af2USp0wkqhU3rmvxoBhf5qaFf94kpRKPT2Vlb2qX2UCp2wUuiUnvmvRkChvxraVb+4UhQKvb2VlX1qH6VCJ6wUOqVn/qsRUOivhnbVL64UhUJvb2Vln9pHqdAJK4VO6Zn/agQU+quhXfWLK0Wh0NtbWdmn9lEqdMJKoVN65r8aAYX+amhX/eJKUSj09lZW9ql9lAqdsDqk0JeFvfznZ9sEluc8r6+vuwa5PBX5+fPnrlyatDz+c6QPZU14kVzSo2Vd9j43S+qS3Mo+kXEv+7j3CeblYZfZXsUjrA4pdArMfAlIQAISkMAWCRzucZYtNsExSUACEpCABCgBhU4Jmi8BCUhAAhLYAAGFvoEmOAQJSEACEpAAJaDQKUHzJSABCUhAAhsgoNA30ASHIAEJSEACEqAEFDolaL4EJCABCUhgAwQU+gaa4BAkIAEJSEAClIBCpwTNl4AEJCABCWyAgELfQBMcggQkIAEJSIASUOiUoPkSkIAEJCCBDRBQ6BtogkOQgAQkIAEJUAIKnRI0XwISkIAEJLABAgp9A01wCBKQgAQkIAFKQKFTguZLQAISkIAENkBAoW+gCQ5BAhKQgAQkQAkodErQfAlIQAISkMAGCCj0DTTBIUhAAhKQgAQoAYVOCZovAQlIQAIS2AABhb6BJjgECUhAAhKQACWg0ClB8yUgAQlIQAIbIKDQN9AEhyABCUhAAhKgBBQ6JWi+BCQgAQlIYAMEFPoGmuAQJCABCUhAApSAQqcEzZeABCQgAQlsgIBC30ATHIIEJCABCUiAElDolKD5EpCABCQggQ0QUOgbaIJDkIAEJCABCVACCp0SNF8CEpCABCSwAQIKfQNNcAgSkIAEJCABSkChU4LmS0ACEpCABDZAQKFvoAkOQQISkIAEJEAJKHRK0HwJSEACEpDABggo9A00wSFIQAISkIAEKAGFTgmaLwEJSEACEtgAAYW+gSY4BAlIQAISkAAloNApQfMlIAEJSEACGyCg0DfQBIcgAQlIQAISoAQUOiVovgQkIAEJSGADBBT6BprgECQgAQlIQAKUgEKnBM2XgAQkIAEJbICAQt9AExyCBCQgAQlIgBJQ6JSg+RKQgAQkIIENEFDoG2iCQ5CABCQgAQlQAgqdEjRfAhKQgAQksAECCn0DTXAIEpCABCQgAUpAoVOC5ktAAhKQgAQ2QEChb6AJDkECEpCABCRACSh0StB8CUhAAhKQwAYIKPQNNMEhSEACEpCABCgBhU4Jmi8BCUhAAhLYAAGFvoEmOAQJSEACEpAAJaDQKUHzJSABCUhAAhsgoNA30ASHIAEJSEACEqAEFDolaL4EJCABCUhgAwQU+gaa4BAkIAEJSEAClIBCpwTNl4AEJCABCWyAgELfQBMcggQkIAEJSIASUOiUoPkSkIAEJCCBDRBQ6BtogkOQgAQkIAEJUAL/C6rJHLhwjiaV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04" name="AutoShape 4" descr="data:image/png;base64,iVBORw0KGgoAAAANSUhEUgAAAfQAAAH0CAYAAADL1t+KAAAAAXNSR0IArs4c6QAAIABJREFUeF7tnfF1HTfSZ58iMDMgMxAzGDES0RnQEUiMwMpgxEhkZkBFYDIDKQIte/bzrr3aM8QPt4lqdN93jv9S1SvgFoD7oJkjvPnx/Dn5kYAEJCABCUhgagJvFPrU/XPwEpCABCQggf8QUOguBA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Dif0P/7443R/f2/nN07g/Pz8dH193TXKx8fH093dXVduZdL79+9PFxcXlUOIa1PWHz58iGv+lXB7e9udS1h//vz59PT01F3bxDEE/vWvf53evXs3pthGqhxO6B8/fjyRg2Ajfdv9MJbNuPz46vkseVdXVz2ppTlfvnyZ7gCirH/8+NHN/M2bN925hPUiCS8F3eiHJS4/Fpfz/kgfhX6kbk80V4U+R7MU+hx9OuIoFfoBuu4NfY4mK/Q5+qTQ5+jTEUep0A/QdYU+R5MV+hx9Uuhz9OmIo1ToB+i6Qp+jyQp9jj4p9Dn6dMRRKvQDdF2hz9FkhT5HnxT6HH064igV+gG6rtDnaLJCn6NPCn2OPh1xlAr9AF1X6HM0WaHP0SeFPkefjjhKhX6Ariv0OZqs0Ofok0Kfo09HHKVCP0DXFfocTVboc/RJoc/RpyOOUqEfoOsKfY4mK/Q5+qTQ5+jTEUep0A/QdYU+R5MV+hx9Uuhz9OmIo1ToB+i6Qp+jyQp9jj4p9Dn6dMRRKvQDdF2hz9FkhT5HnxT6HH064igV+gG6ToT+yy+/nC4vLw9AaZ0pLk9r9j4zSYT+8PBwurm56Z5E1Uta5AUwwnp5qrb32VbKuvdFvaW5M762Rlh3L+iJE5f19f37964ZKPQubHMlEaETycxFaZ3RzsqaiIKQI0InrGc9+EifCGvyfOqsrMm6Jrmyzuj5fGrAS6EHsJ5DiWQqWRNRZIT+GU0kQ1jPKhnSJ8JayZBVnuXKOuOl0ANelZIJhrmZUCKZStZEFAQ+kQxhrdCzrimZjBeJlnVGT6EHvColEwxzM6FEMpWsFfpmltB/HQjpE/nxpGTGrQ9ZZ6wVesCrUjLBMDcTqtCzVhDJENbe0LM+KZmMF4mWdUZPoQe8FHoAy/8NPYP1HK3QM2Te0DNeM0Yr9KxrCj3gpdADWAo9g6XQY14KPUY2XYJCz1qm0ANeCj2ApdAzWAo95qXQY2TTJSj0rGUKPeCl0ANYCj2DpdBjXgo9RjZdgkLPWqbQA14KPYCl0DNYCj3mpdBjZNMlKPSsZQo94KXQA1gKPYOl0GNeCj1GNl2CQs9aptADXgo9gKXQM1gKPeal0GNk0yUo9KxlCj3gpdADWAo9g6XQY14KPUY2XYJCz1qm0ANeCj2ApdAzWAo95qXQY2TTJSj0rGUKPeCl0ANYCj2DpdBjXgo9RjZdgkLPWqbQA15U6OQACoa5amjVv15GWRMIpE8/fvwgpbtzyT/92l30OZH2ibAm4ybrukoyy9vxV1dXZNoluWRPVLEuAbVCUYUeQJz18Aqm+FMoOfiIZChrMmciGXJ4kTET1qQu7RNhTcZN1nWVZBR61vFZ3yjIZvnPaIUe0Jv18AqmqNCfCRDJKPRstRHWWaV/Rit0Qi/LJXui6sdTNsPtRCv0oBcKPYD1HEpujZR1NtL/51fumzfd6eTw6i4KWZO6tE8KvZ2+N/R2VkukN/SM15TRlZKpOrxIo8hNppI1mTPpk0LPyBPWWSVv6IQXySV7wht6Rt4besBr1ttIMMWfQhV6Ro8cXlmlf0aTH0+k7qx7gqzrKsl4Q89Wqjf0jNeU0eTgm/XwIo0iB18lazJncmtU6Bl5wjqr5A2d8CK5ZE9U/Xgi863M9YYe0FfoAaznUIWe8SLRhDWpO+ueID9UqyTjDT1bqd7QM15TRpODb9bDizSKHHyVrMmcya2R3EbImAlrUnfWPUHWtULPVgzZE1WssxluJ9obetCLWQ+vYIo/hZKDj0iGsiZzVujt9GifCOv2Uf4cSdZ1lWS8oWcd94ae8ZoyulIyVYcXaRQ5+CpZkzmTPpHbCBkzYU3qKvSMHpGMQh/HOqu0nWhv6EEvZj28gil6Q38moNDbV8yse4L8UPWG3r4+lkjyI7eKdTbD7UQr9KAXsx5ewRQVukKPlsuse0KhR21GwQod4YuSFXqAa9bDK5iiQlfo0XKZdU8o9KjNKFihI3xRskIPcM16eAVTVOgKPVous+4JhR61GQUrdIQvSlboAa5ZD69gigq9UOjkfy8kPSa5s+4JhU66nuUq9IwXiVboAb1ZD69gigpdoUfLZdY9odCjNqNghY7wRckKPcA16+EVTFGhK/Roucy6JxR61GYUrNARvihZoQe4Zj28gikqdIUeLZdZ94RCj9qMghU6whclK/QA16yHVzBFha7Qo+Uy655Q6FGbUbBCR/iiZIUe4Jr18AqmqNAVerRcZt0TCj1qMwpW6AhflKzQA1yzHl7BFBW6Qo+Wy6x7QqFHbUbBCh3hi5IVeoBr1sMrmKJCV+jRcpl1Tyj0qM0oWKEjfFGyQg9wzXp4BVNU6Ao9Wi6z7gmFHrUZBSt0hC9KVugBrlkPr2CKCl2hR8tl1j2h0KM2o2CFjvBFyQo9wDXr4RVMUaEr9Gi5zLonFHrUZhSs0BG+KFmhB7hmPbyCKSp0hR4tl1n3hEKP2oyCFTrCFyUr9ADXrIdXMEWFrtCj5TLrnlDoUZtRsEJH+KJkhR7gmvXwCqao0BV6tFxm3RMKPWozClboCF+UrNADXLMeXsEUFbpCj5bLrHtCoUdtRsEKHeGLkhV6gGvWwyuYokJ/JvDHH390I1ueQO39PDw8nL59+9abXpL3+Ph4uru766794cOH7tyrq6vuXIXejS5OVOgxsu4EhR6gU+gBrOfQjx8/nm5vb7Ok/4mmrLuKmhQTWH78ELGSw/7NmzfxeP9KUOjd6OJE0uPlB/L9/X1cc0lYfiwuZ9CRPgo96DaVDDmAgmGuGkoOPoW+ais2+WUKPWsLkQxlnY10vWiFvh7Ll75Job9E6G9/rtADWN7QM1iTRlPJkMOe/EAmP1Srbo2UddUSIz2uYl3FitZV6AFBhR7AUugZrEmjqWTIYa/Q51g0pMcKPeuxQg94KfQAlkLPYE0ardCzxvlX7hkvhZ7xUugBL4UewFLoGaxJoxV61jiFnvFS6BkvhR7wUugBLIWewZo0WqFnjVPoGS+FnvFS6AEvhR7AUugZrEmjFXrWOIWe8VLoGS+FHvBS6AEshZ7BmjRaoWeNU+gZL4We8VLoAS+FHsBS6BmsSaMVetY4hZ7xUugZL4Ue8FLoASyFnsGaNFqhZ41T6BkvhZ7xUugBL4UewFLoGaxJoxV61jiFnvFS6BkvhR7wUugBLIWewZo0WqFnjVPoGS+FnvFS6AEvhR7AUugZrEmjFXrWOIWe8VLoGS+FHvCiQifPcgbDXDX08vLydHZ21vWdsz7OQl4PW/6N8N7Pzc3N6evXr73pJXnn5+en6+vr7trkudmj/dOvy9O6yxO7s31IjxV61m2FHvCiQg9K7SJ0VqETUVT9u9VVC6ZyT5A+zfg4S1WPK+sq9Iy+Qg94VR5ewTA3E6rQs1aQwyurtF505Z5Q6Ov1cavfRPYE+Z83tsrjpXEp9JcI/e3PKw+vYJibCVXoWSvI4ZVVWi+6ck8o9PX6uNVvIntCoW+1qyuOa1bJrIhg2FfNypqIwr9yH7a8TqRP/pX7uD6RSgo9o+cNPeBVeRsJhrmZUIWetYIcXlml9aIr94RCX6+PW/0msie8oW+1qyuOa1bJrIhg2FfNypqIwhv6sOXlDX0c6rJKCj1D7w094FV5GwmGuZlQhZ61ghxeWaX1oiv3BPnh5V+5r7cGXvObyJ7whv6andnId88qmY3gi4YxK2siCm/o0RJBwaRPCh2hH5as0DPU3tADXpW3kWCYmwlV6FkryOGVVVovunJPKPT1+rjVbyJ7whv6Vru64rhmlcyKCIZ91aysiSi8oQ9bXv5v6ONQl1VS6Bl6b+gBr8rbSDDMzYQq9KwV5PDKKq0XXbknyA8v/8p9vTXwmt9E9oQ39NfszEa+e1bJbARfNIxZWRNReEOPlggKJn1S6Aj9sGSFnqH2hh7wqryNBMPcTKhCz1pBDq+s0nrRlXtCoa/Xx61+E9kT3tC32tUVxzWrZFZEMOyrZmVNROENfdjy8n9DH4e6rJJCz9B7Qw94XVxcoKcig1K7CF2ei+19Mpbc/B4fH093d3fdDImUq34MLJzv7++75rywJk9ckjkvt6jeD6lb9VfuC2fCupfVrHmfP38+Lfu55+MNvYfaZDnk1jjZVKceLhH6IjfypnmV0IlkyLomB98RWZNb49SbcrLBk3U92VT/z3C9oc/auZ2PW6FnDVboGS/y40mhZ6yrohV6FfmBdcnBN3CYhy+l0LMlQN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PPyHN/yn59tE7i8vDx9+vSpa5Cz3hqX+S7z7vmQdX19fd39LPCff/6J9lPv87oLo6rnU29ubk4PDw89bTJnIAGyrgcOc9VSh7uhr0rPL9skgVmFvkmYLwyK/E0KnW+V0Om4zZfAaxFQ6K9F1u8tI6DQx6FX6ONYW0kCLxFQ6C8R8s+nI6DQx7VMoY9jbSUJvERAob9EyD+fjoBCH9cyhT6OtZUk8BIBhf4SIf98OgIKfVzLFPo41laSwEsEFPpLhPzz6Qgo9HEtU+jjWFtJAi8RUOgvEfLPpyOg0Me1TKGPY20lCbxEQKG/RMg/n46AQh/XMoU+jrWVJPASAYX+EiH/fDoCCn1cyxT6ONZWksBLBBT6S4T88+kIKPRxLVPo41hbSQIvEVDoLxHyz6cjoNDHtUyhj2NtJQm8REChv0TIP5+OgEIf1zKFPo61lSTwEgGF/hIh/3w6Agp9XMsU+jjWVpLASwQU+kuE/PPpCCj0cS1T6ONYW0kCLxE4nNAfHx9PT09PL3F5lT9fDr/ez/39fW8qynv79u3p7Oys6zsI619++aX7KdHlacvlicveD3nS8927d71lp8y7uLg4/frrryVjX9677v2Qp2qX9fX9+/eu0ufn56eFmZ82ArJu4/RX1OGE/vHjx9Pt7W1GaaXoHz9+dH8TeSqyu+hz4pcvX069kiKsK29+hNfRcunfhhBeZD+Rust+6P2BvfwIWfaFnzYCsm7jpNAzTqtEkwNIoa/SAr9kZQIKPQOq0DNeCj3j5Q0944WiFXo7Pm/o7awqIxV6Rl+hZ7wUesZLoWe8ULRCb8en0NtZVUYq9Iy+Qs94KfSMl0LPeKFohd6OT6G3s6qMVOgZfYWe8VLoGS+FnvFC0Qq9HZ9Cb2dVGanQM/oKPeOl0DNeCj3jhaIVejs+hd7OqjJSoWf0FXrGS6FnvBR6xgtFK/R2fAq9nVVlpELP6Cv0jJdCz3gp9IwXilbo7fgUejurykiFntFX6BkvhZ7xUugZLxSt0NvxKfR2VpWRCj2jr9AzXgo946XQM14oWqG341Po7awqIxV6Rl+hZ7wUesZLoWe8ULRCb8en0NtZVUYq9Iy+Qs94KfSMl0LPeKFohd6OT6G3s6qMVOgZfYWe8VLoGS+FnvFC0Qq9HZ9Cb2dVGanQM/oKPeOl0DNeCj3jhaIVejs+hd7OqjJSoWf0FXrGS6FnvBR6wItKhryYRn4MBFPcRSiVDGFNerwL+AMnQfpERFH1pPBAtJspRVhvZhIDB6LQA9gKPYBVGKrQC+EPLK3QB8IuKqXQM/AKPeCl0ANYhaEKvRD+wNIKfSDsolIKPQOv0ANeCj2AVRiq0AvhDyyt0AfCLiql0DPwCj3gpdADWIWhCr0Q/sDSCn0g7KJSCj0Dr9ADXgo9gFUYqtAL4Q8srdAHwi4qpdAz8Ao94KXQA1iFoQq9EP7A0gp9IOyiUgo9A6/QA14KPYBVGKrQC+EPLK3QB8IuKqXQM/AKPeCl0ANYhaEKvRD+wNIKfSDsolIKPQOv0ANeCj2AVRiq0AvhDyyt0AfCLiql0DPwCj3gpdADWIWhCr0Q/sDSCn0g7KJSCj0Dr9ADXgo9gFUYqtAL4Q8srdAHwi4qpdAz8Ao94KXQA1iFoQq9EP7A0gp9IOyiUgo9A6/QA14KPYBVGKrQC+EPLK3QB8IuKqXQM/AKPeCl0ANYhaEKvRD+wNIKfSDsolIKPQN/OKFneLYTTZ7lrNoUHz9+PN3e3nZBJD+eqNC7BlycRN7ZrurTgoysayJ00i7y9CqpW7knZmRN9gTpU2WuQq+kH9QmB59CD0BPGkoOL4WeNV2hZ7xINGFN9gQZc2WuQq+kH9RW6O2wvKG3s1oiFXrGi0gmq/TPaG/oGT2FnvEyeiABhd4OW6G3s1LoGaslWqHnzHozCGuF3kvdvFcnoNDbESv0dlYKPWOl0HNeJEOhZ/T8K/eMV1m0Qm9Hr9DbWSn0jJVCz3mRDIWe0VPoGa+yaIXejl6ht7NS6BkrhZ7zIhkKPaOn0DNeZdEKvR29Qm9npdAzVgo950UyFHpGT6FnvMqiFXo7eoXezkqhZ6wUes6LZCj0jJ5Cz3iVRSv0dvQKvZ2VQs9YKfScF8lQ6Bk9hZ7xKotW6O3oFXo7K4WesVLoOS+SodAzego941UWrdDb0Sv0dlYKPWOl0HNeJEOhZ/QUesarLFqht6NX6O2sFHrGSqHnvEiGQs/oKfSMV1m0Qm9Hr9DbWSn0jJVCz3mRDIWe0VPoGa+yaIXejl6ht7NS6BkrhZ7zIhkKPaN3OKF//vz5dHd3l1HaQPTy7xL3fi4vL09nZ2dd6Tc3N6evX7925S6PSSwbsufz+PjY3afz8/PT9fV1T1mcc3V1hb+j5wsuLi5Oy389n6o+LWNdfnz1fqqe9Hx4eDh9+/ata9jk/Kl8nKV3H3dB+lsSYe2/5U7pT5BPXpaqnF7V4VX1C5ncssnBR3tM/iaF1u7NJwcf6VPveP/Kq9oTZNzk/CHrurJPhBfJJeua1K3MPdwNnWyoykZV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iz3Le3t52MyOH1/Jk49PTU1dtUncp2Cu4qrpdkP6WtKyv3s/79++7n0DtrbnkLT/aep/HXJ65XdZXxad3bS1jJayr9tPyPG7vs8CVfSJrg7BW6IT8JLlE6OQXMpHbkksER27ZX7586T7sq1jP+lQkYT3J9lt1mETohDXZT0eUDGm6rDN6Pp8a8FLoAaznUIWe8SKSySrtI1qh76OP/20WCj3rsUIPeCn0AJZCz2A9Ryv0DJlCz3jNGK3Qs64p9ICXQg9gKfQMlkKPeSn0GNl0CQo9a5lCD3gp9ACWQs9gKfSYl0KPkU2XoNCzlin0gJdCD2Ap9AyWQo95KfQY2XQJCj1rmUIPeCn0AJZCz2Ap9JiXQo+RTZeg0LOWKfSAl0IPYCn0DJZCj3kp9BjZdAkKPWuZQg94KfQAlkLPYCn0mJdCj5FNl6DQs5Yp9ICXQg9gKfQMlkKPeSn0GNl0CQo9a5lCD3gp9ACWQs9gKfSYl0KPkU2XoNCzlin0gJdCD2Ap9AyWQo95KfQY2XQJCj1rmUIPeCn0AJZCz2Ap9JiXQo+RTZeg0LOWKfSAl0IPYCn0DJZCj3kp9BjZdAkKPWuZQg94kecLlzLkaU2SS15qW8bde3CSuoQ1fSqSPHO7vKZFPr2sSc3lhyp5PvXu7o6U784le2J5hnRZYz0fsq7pU7W9rOnTzz2c/soh+6mKNZlvZa5Cr6Q/qDZ59OOIv5CJVOkBdH9/P2hV/N8y5EnPWZ+qJZDJfiJ1CWv6t4tk3GQ/VbEm863MVeiV9AfVJptCoWdNUugZrxmjyX4i81XohN4xchX6AfpMDiCFni0QhZ7xmjGa7CcyX4VO6B0jV6EfoM/kAFLo2QJR6BmvGaPJfiLzVeiE3jFyFfoB+kwOIIWeLRCFnvGaMZrsJzJfhU7oHSNXoR+gz+QAUujZAlHoGa8Zo8l+IvNV6ITeMXIV+gH6TA4ghZ4tEIWe8ZoxmuwnMl+FTugdI1ehH6DP5ABS6NkCUegZrxmjyX4i81XohN4xchX6AfpMDiCFni0QhZ7xmjGa7CcyX4VO6B0jV6EfoM/kAFLo2QJR6BmvGaPJfiLzVeiE3jFyFfoB+kwOIIWeLRCFnvGaMZrsJzJfhU7oHSNXoR+gz+QAUujZAlHoGa8Zo8l+IvNV6ITeMXIV+gH6TA4ghZ4tEIWe8ZoxmuwnMl+FTugdI1ehH6DP5ABS6NkCUegZrxmjyX4i81XohN4xchX6AfpMDqCbm5vTw8NDF6Xlx8DV1VVXbmVS71Oiy5iXQ7f38+9///u0PP3a81nynp6eelJPy1Oiy389n2VtLGuk4rO8INb7Wcb9/fv3rvRPnz6dLi8vu3KXZ0x7n20lQl/Gu4y74kP2UxXrCk5r1FToa1Dc+HcQoZOpLe9Vk7eQSe0Zc0mfjsjavw2ZcZWPGzN5FnjcKNetpNDX5bnJbyOiIBM6omQIL9KnI7JW6GS17T9Xoe+/x6cjHnxEFGRJHJE14UX6dETWCp2stv3nKvT991ihD+zxESVD8Cr0jJ5Cz3gdLVqhH6DjR5QMEQVZEkdkTXiRPh2RtUInq23/uQp9/z32hj6wx0eUDMGr0DN6Cj3jdbRohX6Ajh9RMkQUZEkckTXhRfp0RNYKnay2/ecq9P332Bv6wB4fUTIEr0LP6Cn0jNfRohX6ATp+RMkQUZAlcUTWhBfp0xFZK3Sy2vafq9D332Nv6AN7fETJELwKPaOn0DNeR4tW6Afo+BElQ0RBlsQRWRNepE9HZK3QyWrbf65C33+PvaEP7PERJUPwKvSMnkLPeB0tWqEfoONHlAwRBVkSR2RNeJE+HZG1Qierbf+5Cn3/PfaGPrDHR5QMwavQM3oKPeN1tGiFfoCOH1EyRBRkSRyRNeFF+nRE1gqdrLb95yr0/fcY3dCX95fJe9dv3rwpIUxEsbxlfH9/3zVusqHI28+VfTqaZLoWxgaSyLom+4n88CLrmuwn2q6qPUHOHzrnqnyfTw3Ikw21lFHo7bDJAVROviRmAAAXN0lEQVTZp6rDq53sz5FHPPgUOlkxWW7VnjjiulbowdqsFEUwzJ9CyY2CHHxkQyl00vEsl/Qpq7SdaLKuyX7yhp6tAdKnI65rhR6sL4UewHoOJRtKoWesSTTpE6lbmUtEodCzznlDz3iRaIUe0FPoASyFnsF6jiaSiYv9LUGhZ/QUesZLoWe8SLRCD+gp9ACWQs9gKfSYF0kgP54UekZeoWe8SLRCD+gp9ACWQs9gKfSYF0lQ6IRelqvQM14kWqEH9BR6AEuhZ7AUesyLJCh0Qi/LVegZLxKt0AN6Cj2ApdAzWAo95kUSFDqhl+Uq9IwXiVboAT2FHsBS6BkshR7zIgkKndDLchV6xotEK/SAnkIPYCn0DJZCj3mRBIVO6GW5Cj3jRaIVekBPoQewFHoGS6HHvEiCQif0slyFnvEi0Qo9oKfQA1gKPYOl0GNeJEGhE3pZrkLPeJFohR7QU+gBLIWewVLoMS+SoNAJvSxXoWe8SLRCD+gp9ACWQs9gKfSYF0lQ6IRelqvQM14kWqEH9KjQg1KrhpLDa9WBBF9GWJN/B34ZIjmAql7UI/98K3kwJGipoYUEyH5ahl21rsm/yleIu6y0Qg/Q000RlFo1VKFnOBV6xsvo7ROgZ5dC336P//PD6/nw+jHHUNcZJbmN0E2xzgzyb1HoGTOyJaoOPm/oWY+PFk3Prqp17Q09W6kKPeBFN0VQatVQhZ7hVOgZL6O3T4CeXQp9+z32hh72iG6KsNxq4Qo9Q6nQM15Gb58APbsU+vZ7rNDDHtFNEZZbLVyhZygVesbL6O0ToGeXQt9+jxV62CO6KcJyq4Ur9AylQs94Gb19AvTsUujb77FCD3tEN0VYbrVwhZ6hVOgZL6O3T4CeXQp9+z1W6GGP6KYIy60WrtAzlAo942X09gnQs0uhb7/HCj3sEd0UYbnVwhV6hlKhZ7yM3j4BenYp9O33WKGHPaKbIiy3WrhCz1Aq9IyX0dsnQM8uhb79Hiv0sEd0U4TlVgtX6BlKhZ7xMnr7BOjZpdC332OFHvaIboqw3GrhCj1DqdAzXkZvnwA9uxT69nus0MMe0U0RllstXKFnKBV6xsvo7ROgZ5dC336PFXrYI7opwnKrhSv0DKVCz3gZvX0C9OxS6Nvv8SGF/vj4eFr+6/mcnZ2dLi8ve1JLcx4eHk7fvn0rHUNanLCufD51qV3xubi4OC3/9XzIg0Vv3749ffr0qacszrm6uur+jt9//326vbzs499++61rzgq9C9t0SYd7nGW6DjngmECl0OPBbiCBCJ2Kgkyf3BpnfMWLrGvaJ8Ka9HjGPpH50lyFTgmavzkC5OBbJkP+yn1zMBoGpNAbIG0ghKxrhb6BBg4YgkIfANkSYwmQg0+hZ72iosiq/TOa3BpnvPmRdU37RFiTHs/YJzJfmqvQKUHzN0eAHHwKPWsnFUVWTaH3/v8GaJ8UOlmp43IV+jjWVhpEQKFnoP0r94xXVTRZ1wq9qmtj6yr0sbytNoAAOfi8oWcNoqLIqnlD94ZOVsz+cxX6/nt8uBkq9Kzl3tAzXlXRZF3TH17+lXtV17O6Cj3jZfQEBMjB5w09azAVRVbNG7o3dLJi9p+r0Pff48PNUKFnLfeGnvGqiibrmv7w8oZe1fWsrkLPeBk9AQFy8HlDzxpMRZFV84buDZ2smP3nKvT99/hwM1ToWcu9oWe8qqLJuqY/vLyhV3U9q6vQM15GT0CAHHze0LMGU1Fk1byhe0MnK2b/uQp9/z0+3AwVetZyb+gZr6posq7pDy9v6FVdz+oq9IyX0RMQIAefN/SswVQUWTVv6N7QyYrZf+7hhP758+fT3d3d/js7+QzJs5zLU7HLU5O9n9vb297Usrz379+frq+vu+rP+qQwuTWSfyP85ubm9PXr1y7WpE/khyr94VX1LPByXj89PQ1n3VVwA0mHEzr568UN9OswQ6AHEAFFREHqktwPHz6clrV9pA/pExH6u3fvTvf3912oSZ8qhd412RWSqlivMPSSr1DoJdgt+hIBhf4SoX/+ORFFVmk70Qq9vReV+6l9lD9HKvSMnkLPeBk9iEDlAUREMQjPT2UUekbeG3rGqypaoWfkFXrGy+hBBBR6BlqhZ7wUesarKlqhZ+QVesbL6EEEFHoGWqFnvBR6xqsqWqFn5BV6xsvoQQQUegZaoWe8FHrGqypaoWfkFXrGy+hBBBR6BlqhZ7wUesarKlqhZ+QVesbL6EEEFHoGWqFnvBR6xqsqWqFn5BV6xsvoQQQUegZaoWe8FHrGqypaoWfkFXrGy+hBBBR6BlqhZ7wUesarKlqhZ+QVesbL6EEEFHoGWqFnvBR6xqsqWqFn5BV6xsvoQQQUegZaoWe8FHrGqypaoWfkFXrGy+hBBBR6BlqhZ7wUesarKlqhZ+QVesbL6EEEFHoGWqFnvBR6xqsqWqFn5BV6wOv8/Lz7icqgzG5Cl9ehel+lmlXoi1irPhX/Bj3dE+SpWvK6HBH68qTn8uRsz2cR1PJfz8fX1jJqh/yR++P5k2GaO5o8n1opmRmpz8qaiLFqOxHWZG3RPUFYk3EToZO6JFehZ/QUesZrymhy8NHDa0pgYNCzsiaSUejZgiGss0r/jFbohN64XP/KPWPtX7kHvBR6AOs5VKFnvEg0YU3q0j2h0Nvpe0NvZ7VEekPPeE0ZTQ4+enhNCQwMelbWRDLe0LMFQ1hnlbyhLz8IZvt4Q8865g094KXQA1je0DNYMJr8eCKl6Z5Q6O30vaG3s/KGnrGaNpocfPTwmhZa58BnZU0k4w09WyyEdVbJG7o3dLJi5sj1hh70SaEHsLyhZ7BgNPnxRErTPaHQ2+l7Q29n5Q09YzVtNDn46OE1LbTOgc/KmkjGG3q2WAjrrJI3dG/oZMXMkesNPeiTQg9geUPPYMFo8uOJlKZ7QqG30/eG3s7KG3rGatpocvDRw2taaJ0Dn5U1kYw39GyxENZZJW/o3tDJipkj1xt60CeFHsDyhp7BgtHkxxMpTfeEQm+n7w29nZU39IzVtNHk4KOH17TQOgc+K2siGW/o2WIhrLNK3tC9oZMVM0euN/SgTwo9gOUNPYMFo8mPJ1Ka7gmF3k7fG3o7K2/oGatpo8nBRw+vaaF1DnxW1kQy3tCzxUJYZ5W8oXtDJytmjlxv6EGfqNB7nxINhrh66Nu3b09nZ2dd31sl9G/fvp2+fv3aNeYlqfd5yyWXCP3h4eH0/fv3rnEvj41UHNgXFxenX3/9tWvMlHV30efET58+nS4vL8lXDM9d1sfNzU1XXXp2dRVdIcl/+jWDqNADXnRTVN1Ggin+FEpepaoSOvmrScKKCn3Gw6uSNe3VkfLp2VXFasY9UcVqqavQA/p0Uyj0dtiEdaVkyA19xsOrknX7ajKS7KdKejPuiUpeCj2gTzeFQm+HTVhXSkaht/fYyHEEyH4aN8qfKyn0jL5CD3jRTaHQ22ET1gq9nTONrGRNx36kfLKfKjkp9Iy+Qg940U2h0NthE9aVkvGG3t5jI8cRIPtp3Ci9oVPWCj0gSDeFQm+HTVgr9HbONLKSNR37kfLJfqrk5A09o6/QA150Uyj0dtiEdaVkvKG399jIcQTIfho3Sm/olLVCDwjSTaHQ22ET1gq9nTONrGRNx36kfLKfKjl5Q8/oK/SAF90UCr0dNmFdKRlv6O09NnIcAbKfxo3SGzplrdADgnRTKPR22IS1Qm/nTCMrWdOxHymf7KdKTt7QM/oKPeBFN4VCb4dNWFdKxht6e4+NHEeA7Kdxo/SGTlkr9IAg3RQKvR02Ya3Q2znTyErWdOxHyif7qZKTN/SMvkIPeNFNodDbYRPWlZLxht7eYyPHESD7adwovaFT1go9IEg3hUJvh01YK/R2zjSykjUd+5HyyX6q5OQNPaOv0ANedFMo9HbYhDWVzFK790OeMK06vB4fH09PT09dU/7zzz9Pnz9/7spdkqqeFCbPApNnbs/Pz0/Lk7OjP8tTscuTsbN9ludiF949n+vr69Py35E+Cj3oNpHMUkaht8MmrKnQyV+bt8/w58gqoVc9c1u5J8izwFV9ImvL3GMQUOhBn4lkKg+vYIo/hZKDr0oUCj3reFWfKvcEWdcKPVtfRo8joNAD1go9gPUcWiUKhT5HnxR61iejJfASAYX+EqG//blCD2Ap9AzWc3TVza/qh5dCj5eICRL4rwQUerBAFHoAS6FnsBR6zIsk+FfuhJ65WyWg0IPOKPQAlkLPYCn0mBdJUOiEnrlbJaDQg84o9ACWQs9gKfSYF0lQ6ISeuVsloNCDzij0AJZCz2Ap9JgXSVDohJ65WyWg0IPOKPQAlkLPYCn0mBdJUOiEnrlbJaDQg84o9ACWQs9gKfSYF0lQ6ISeuVsloNCDzij0AJZCz2Ap9JgXSVDohJ65WyWg0IPOKPQAlkLPYCn0mBdJUOiEnrlbJaDQg84o9ACWQs9gKfSYF0lQ6ISeuVsloNCDzij0AJZCz2Ap9JgXSVDohJ65WyWg0IPOKPQAlkLPYCn0mBdJUOiEnrlbJaDQg84o9ABWodCzUf4cPeMzt2TOHz58+M9DOj2fyodwqvpEfgz0MP4rh7ImtWfMJet6xvkuY1boQecUegBLoWewCqPJwUclQ96eV+iFi2aC0mRdTzC9/+8QFXrQOYUewFLoGazCaHLwKfRxjaOsx410G5XIut7GDPJRKPSAmUIPYCn0DFZhNDn4qGS8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lGhB6V2Ebo8yXl7e9s1F8KaHnxEMl2T/Z+kd+/ene7v78lXdOUe8eDrArVCEtkTpDzZT0vdqpftyJyPuK4VerBi6KYISu0ilBxehLVCz5bPEQ++jNB60WRPkFGQ/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fXZ2drq8vAwyjh36+Ph4Wv7r+ZADiAp9eca09/Ply5fe1NPDw8Pp27dv3fm9iRcXF6flv57PMubffvutJ/U/OYTX1dVVd12S+Pvvv3efA2RPkDEvde/u7rq/YvnRV/G5ubk5ff36tav0EX+oKvSupWLSaxOoFDqZW9Vb6mTMJJf+eCK8qt7oXn6EkB99hHdvbmWfese85C2c7+/vu75CoXdhmyup6q+85qJUP1qFXt+DlhFUikKht3Tof8dU9ql9lD9HKvSMnjf0jJfRgwgo9EGgYZlKUSj09uZV9ql9lAqdsFpyFTolaP6rEFDor4J19S+tFIVCb29nZZ/aR6nQCSuFTumZ/2oEFPqroV31iytFodDbW1nZp/ZRKnTCSqFTeua/GgGF/mpoV/3iSlEo9PZWVvapfZQKnbBS6JSe+a9GQKG/GtpVv7hSFAq9vZWVfWofpUInrBQ6pWf+qxFQ6K+GdtUvrhSFQm9vZWWf2kep0AkrhU7pmf9qBBT6q6Fd9YsrRaHQ21tZ2af2USp0wkqhU3rmvxoBhf5qaFf94kpRKPT2Vlb2qX2UCp2wUuiUnvmvRkChvxraVb+4UhQKvb2VlX1qH6VCJ6wUOqVn/qsRUOivhnbVL64UhUJvb2Vln9pHqdAJK4VO6Zn/agQU+quhXfWLK0Wh0NtbWdmn9lEqdMJKoVN65r8aAYX+amhX/eJKUSj09lZW9ql9lAqdsDqk0JeFvfznZ9sEluc8r6+vuwa5PBX5+fPnrlyatDz+c6QPZU14kVzSo2Vd9j43S+qS3Mo+kXEv+7j3CeblYZfZXsUjrA4pdArMfAlIQAISkMAWCRzucZYtNsExSUACEpCABCgBhU4Jmi8BCUhAAhLYAAGFvoEmOAQJSEACEpAAJaDQKUHzJSABCUhAAhsgoNA30ASHIAEJSEACEqAEFDolaL4EJCABCUhgAwQU+gaa4BAkIAEJSEAClIBCpwTNl4AEJCABCWyAgELfQBMcggQkIAEJSIASUOiUoPkSkIAEJCCBDRBQ6BtogkOQgAQkIAEJUAIKnRI0XwISkIAEJLABAgp9A01wCBKQgAQkIAFKQKFTguZLQAISkIAENkBAoW+gCQ5BAhKQgAQkQAkodErQfAlIQAISkMAGCCj0DTTBIUhAAhKQgAQoAYVOCZovAQlIQAIS2AABhb6BJjgECUhAAhKQACWg0ClB8yUgAQlIQAIbIKDQN9AEhyABCUhAAhKgBBQ6JWi+BCQgAQlIYAMEFPoGmuAQJCABCUhAApSAQqcEzZeABCQgAQlsgIBC30ATHIIEJCABCUiAElDolKD5EpCABCQggQ0QUOgbaIJDkIAEJCABCVACCp0SNF8CEpCABCSwAQIKfQNNcAgSkIAEJCABSkChU4LmS0ACEpCABDZAQKFvoAkOQQISkIAEJEAJKHRK0HwJSEACEpDABggo9A00wSFIQAISkIAEKAGFTgmaLwEJSEACEtgAAYW+gSY4BAlIQAISkAAloNApQfMlIAEJSEACGyCg0DfQBIcgAQlIQAISoAQUOiVovgQkIAEJSGADBBT6BprgECQgAQlIQAKUgEKnBM2XgAQkIAEJbICAQt9AExyCBCQgAQlIgBJQ6JSg+RKQgAQkIIENEFDoG2iCQ5CABCQgAQlQAgqdEjRfAhKQgAQksAECCn0DTXAIEpCABCQgAUpAoVOC5ktAAhKQgAQ2QEChb6AJDkECEpCABCRACSh0StB8CUhAAhKQwAYIKPQNNMEhSEACEpCABCgBhU4Jmi8BCUhAAhLYAAGFvoEmOAQJSEACEpAAJaDQKUHzJSABCUhAAhsgoNA30ASHIAEJSEACEqAEFDolaL4EJCABCUhgAwQU+gaa4BAkIAEJSEAClIBCpwTNl4AEJCABCWyAgELfQBMcggQkIAEJSIASUOiUoPkSkIAEJCCBDRBQ6BtogkOQgAQkIAEJUAL/C6rJHLhwjiaV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1206" name="AutoShape 6" descr="data:image/png;base64,iVBORw0KGgoAAAANSUhEUgAAAfQAAAH0CAYAAADL1t+KAAAAAXNSR0IArs4c6QAAIABJREFUeF7tnfF1HTfSZ58iMDMgMxAzGDES0RnQEUiMwMpgxEhkZkBFYDIDKQIte/bzrr3aM8QPt4lqdN93jv9S1SvgFoD7oJkjvPnx/Dn5kYAEJCABCUhgagJvFPrU/XPwEpCABCQggf8QUOguBA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FLprQAISkIAEJLADAgp9B010ChKQgAQkIAGF7hqQgAQkIAEJ7ICAQt9BE52CBCQgAQlIQKG7BiQgAQlIQAI7IKDQd9BEpyABCUhAAhJQ6K4BCUhAAhKQwA4IKPQdNNEpSEACEpCABBS6a0ACEpCABCSwAwIKfQdNdAoSkIAEJCABhe4akIAEJCABCeyAgELfQROdggQkIAEJSEChuwYkIAEJSEACOyCg0HfQRKcgAQlIQAISUOiuAQlIQAISkMAOCCj0HTTRKUhAAhKQgAQUumtAAhKQgAQksAMCCn0HTXQKEpCABCQgAYXuGpCABCQgAQnsgIBC30ETnYIEJCABCUhAobsGJCABCUhAAjsgoNB30ESnIAEJSEACElDorgEJSEACEpDADggo9B000SlIQAISkIAEDif0P/7443R/f2/nN07g/Pz8dH193TXKx8fH093dXVduZdL79+9PFxcXlUOIa1PWHz58iGv+lXB7e9udS1h//vz59PT01F3bxDEE/vWvf53evXs3pthGqhxO6B8/fjyRg2Ajfdv9MJbNuPz46vkseVdXVz2ppTlfvnyZ7gCirH/8+NHN/M2bN925hPUiCS8F3eiHJS4/Fpfz/kgfhX6kbk80V4U+R7MU+hx9OuIoFfoBuu4NfY4mK/Q5+qTQ5+jTEUep0A/QdYU+R5MV+hx9Uuhz9OmIo1ToB+i6Qp+jyQp9jj4p9Dn6dMRRKvQDdF2hz9FkhT5HnxT6HH064igV+gG6rtDnaLJCn6NPCn2OPh1xlAr9AF1X6HM0WaHP0SeFPkefjjhKhX6Ariv0OZqs0Ofok0Kfo09HHKVCP0DXFfocTVboc/RJoc/RpyOOUqEfoOsKfY4mK/Q5+qTQ5+jTEUep0A/QdYU+R5MV+hx9Uuhz9OmIo1ToB+i6Qp+jyQp9jj4p9Dn6dMRRKvQDdF2hz9FkhT5HnxT6HH064igV+gG6ToT+yy+/nC4vLw9AaZ0pLk9r9j4zSYT+8PBwurm56Z5E1Uta5AUwwnp5qrb32VbKuvdFvaW5M762Rlh3L+iJE5f19f37964ZKPQubHMlEaETycxFaZ3RzsqaiIKQI0InrGc9+EifCGvyfOqsrMm6Jrmyzuj5fGrAS6EHsJ5DiWQqWRNRZIT+GU0kQ1jPKhnSJ8JayZBVnuXKOuOl0ANelZIJhrmZUCKZStZEFAQ+kQxhrdCzrimZjBeJlnVGT6EHvColEwxzM6FEMpWsFfpmltB/HQjpE/nxpGTGrQ9ZZ6wVesCrUjLBMDcTqtCzVhDJENbe0LM+KZmMF4mWdUZPoQe8FHoAy/8NPYP1HK3QM2Te0DNeM0Yr9KxrCj3gpdADWAo9g6XQY14KPUY2XYJCz1qm0ANeCj2ApdAzWAo95qXQY2TTJSj0rGUKPeCl0ANYCj2DpdBjXgo9RjZdgkLPWqbQA14KPYCl0DNYCj3mpdBjZNMlKPSsZQo94KXQA1gKPYOl0GNeCj1GNl2CQs9aptADXgo9gKXQM1gKPeal0GNk0yUo9KxlCj3gpdADWAo9g6XQY14KPUY2XYJCz1qm0ANeCj2ApdAzWAo95qXQY2TTJSj0rGUKPeCl0ANYCj2DpdBjXgo9RjZdgkLPWqbQA15U6OQACoa5amjVv15GWRMIpE8/fvwgpbtzyT/92l30OZH2ibAm4ybrukoyy9vxV1dXZNoluWRPVLEuAbVCUYUeQJz18Aqm+FMoOfiIZChrMmciGXJ4kTET1qQu7RNhTcZN1nWVZBR61vFZ3yjIZvnPaIUe0Jv18AqmqNCfCRDJKPRstRHWWaV/Rit0Qi/LJXui6sdTNsPtRCv0oBcKPYD1HEpujZR1NtL/51fumzfd6eTw6i4KWZO6tE8KvZ2+N/R2VkukN/SM15TRlZKpOrxIo8hNppI1mTPpk0LPyBPWWSVv6IQXySV7wht6Rt4besBr1ttIMMWfQhV6Ro8cXlmlf0aTH0+k7qx7gqzrKsl4Q89Wqjf0jNeU0eTgm/XwIo0iB18lazJncmtU6Bl5wjqr5A2d8CK5ZE9U/Xgi863M9YYe0FfoAaznUIWe8SLRhDWpO+ueID9UqyTjDT1bqd7QM15TRpODb9bDizSKHHyVrMmcya2R3EbImAlrUnfWPUHWtULPVgzZE1WssxluJ9obetCLWQ+vYIo/hZKDj0iGsiZzVujt9GifCOv2Uf4cSdZ1lWS8oWcd94ae8ZoyulIyVYcXaRQ5+CpZkzmTPpHbCBkzYU3qKvSMHpGMQh/HOqu0nWhv6EEvZj28gil6Q38moNDbV8yse4L8UPWG3r4+lkjyI7eKdTbD7UQr9KAXsx5ewRQVukKPlsuse0KhR21GwQod4YuSFXqAa9bDK5iiQlfo0XKZdU8o9KjNKFihI3xRskIPcM16eAVTVOgKPVous+4JhR61GQUrdIQvSlboAa5ZD69gigq9UOjkfy8kPSa5s+4JhU66nuUq9IwXiVboAb1ZD69gigpdoUfLZdY9odCjNqNghY7wRckKPcA16+EVTFGhK/Roucy6JxR61GYUrNARvihZoQe4Zj28gikqdIUeLZdZ94RCj9qMghU6whclK/QA16yHVzBFha7Qo+Uy655Q6FGbUbBCR/iiZIUe4Jr18AqmqNAVerRcZt0TCj1qMwpW6AhflKzQA1yzHl7BFBW6Qo+Wy6x7QqFHbUbBCh3hi5IVeoBr1sMrmKJCV+jRcpl1Tyj0qM0oWKEjfFGyQg9wzXp4BVNU6Ao9Wi6z7gmFHrUZBSt0hC9KVugBrlkPr2CKCl2hR8tl1j2h0KM2o2CFjvBFyQo9wDXr4RVMUaEr9Gi5zLonFHrUZhSs0BG+KFmhB7hmPbyCKSp0hR4tl1n3hEKP2oyCFTrCFyUr9ADXrIdXMEWFrtCj5TLrnlDoUZtRsEJH+KJkhR7gmvXwCqao0BV6tFxm3RMKPWozClboCF+UrNADXLMeXsEUFbpCj5bLrHtCoUdtRsEKHeGLkhV6gGvWwyuYokJ/JvDHH390I1ueQO39PDw8nL59+9abXpL3+Ph4uru766794cOH7tyrq6vuXIXejS5OVOgxsu4EhR6gU+gBrOfQjx8/nm5vb7Ok/4mmrLuKmhQTWH78ELGSw/7NmzfxeP9KUOjd6OJE0uPlB/L9/X1cc0lYfiwuZ9CRPgo96DaVDDmAgmGuGkoOPoW+ais2+WUKPWsLkQxlnY10vWiFvh7Ll75Job9E6G9/rtADWN7QM1iTRlPJkMOe/EAmP1Srbo2UddUSIz2uYl3FitZV6AFBhR7AUugZrEmjqWTIYa/Q51g0pMcKPeuxQg94KfQAlkLPYE0ardCzxvlX7hkvhZ7xUugBL4UewFLoGaxJoxV61jiFnvFS6BkvhR7wUugBLIWewZo0WqFnjVPoGS+FnvFS6AEvhR7AUugZrEmjFXrWOIWe8VLoGS+FHvBS6AEshZ7BmjRaoWeNU+gZL4We8VLoAS+FHsBS6BmsSaMVetY4hZ7xUugZL4Ue8FLoASyFnsGaNFqhZ41T6BkvhZ7xUugBL4UewFLoGaxJoxV61jiFnvFS6BkvhR7wUugBLIWewZo0WqFnjVPoGS+FnvFS6AEvhR7AUugZrEmjFXrWOIWe8VLoGS+FHvCiQifPcgbDXDX08vLydHZ21vWdsz7OQl4PW/6N8N7Pzc3N6evXr73pJXnn5+en6+vr7trkudmj/dOvy9O6yxO7s31IjxV61m2FHvCiQg9K7SJ0VqETUVT9u9VVC6ZyT5A+zfg4S1WPK+sq9Iy+Qg94VR5ewTA3E6rQs1aQwyurtF505Z5Q6Ov1cavfRPYE+Z83tsrjpXEp9JcI/e3PKw+vYJibCVXoWSvI4ZVVWi+6ck8o9PX6uNVvIntCoW+1qyuOa1bJrIhg2FfNypqIwr9yH7a8TqRP/pX7uD6RSgo9o+cNPeBVeRsJhrmZUIWetYIcXlml9aIr94RCX6+PW/0msie8oW+1qyuOa1bJrIhg2FfNypqIwhv6sOXlDX0c6rJKCj1D7w094FV5GwmGuZlQhZ61ghxeWaX1oiv3BPnh5V+5r7cGXvObyJ7whv6andnId88qmY3gi4YxK2siCm/o0RJBwaRPCh2hH5as0DPU3tADXpW3kWCYmwlV6FkryOGVVVovunJPKPT1+rjVbyJ7whv6Vru64rhmlcyKCIZ91aysiSi8oQ9bXv5v6ONQl1VS6Bl6b+gBr8rbSDDMzYQq9KwV5PDKKq0XXbknyA8v/8p9vTXwmt9E9oQ39NfszEa+e1bJbARfNIxZWRNReEOPlggKJn1S6Aj9sGSFnqH2hh7wqryNBMPcTKhCz1pBDq+s0nrRlXtCoa/Xx61+E9kT3tC32tUVxzWrZFZEMOyrZmVNROENfdjy8n9DH4e6rJJCz9B7Qw94XVxcoKcig1K7CF2ei+19Mpbc/B4fH093d3fdDImUq34MLJzv7++75rywJk9ckjkvt6jeD6lb9VfuC2fCupfVrHmfP38+Lfu55+MNvYfaZDnk1jjZVKceLhH6IjfypnmV0IlkyLomB98RWZNb49SbcrLBk3U92VT/z3C9oc/auZ2PW6FnDVboGS/y40mhZ6yrohV6FfmBdcnBN3CYhy+l0LMlQN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DM5+MJShgMCCj2DR9Y1Ofi8oWd9MnocAbKux41y3Ure0Nfl6betREChZyAVesbLG3rGa8ZohT5j18Ixk4MvLGU4IKDQM3hkXZODzxt61iejxxEg63rcKNet5A19XZ5+20oEFHoGUqFnvLyhZ7xmjFboM3YtHPPyHN/yn59tE7i8vDx9+vSpa5Cz3hqX+S7z7vmQdX19fd39LPCff/6J9lPv87oLo6rnU29ubk4PDw89bTJnIAGyrgcOc9VSh7uhr0rPL9skgVmFvkmYLwyK/E0KnW+V0Om4zZfAaxFQ6K9F1u8tI6DQx6FX6ONYW0kCLxFQ6C8R8s+nI6DQx7VMoY9jbSUJvERAob9EyD+fjoBCH9cyhT6OtZUk8BIBhf4SIf98OgIKfVzLFPo41laSwEsEFPpLhPzz6Qgo9HEtU+jjWFtJAi8RUOgvEfLPpyOg0Me1TKGPY20lCbxEQKG/RMg/n46AQh/XMoU+jrWVJPASAYX+EiH/fDoCCn1cyxT6ONZWksBLBBT6S4T88+kIKPRxLVPo41hbSQIvEVDoLxHyz6cjoNDHtUyhj2NtJQm8REChv0TIP5+OgEIf1zKFPo61lSTwEgGF/hIh/3w6Agp9XMsU+jjWVpLASwQU+kuE/PPpCCj0cS1T6ONYW0kCLxE4nNAfHx9PT09PL3F5lT9fDr/ez/39fW8qynv79u3p7Oys6zsI619++aX7KdHlacvlicveD3nS8927d71lp8y7uLg4/frrryVjX9677v2Qp2qX9fX9+/eu0ufn56eFmZ82ArJu4/RX1OGE/vHjx9Pt7W1GaaXoHz9+dH8TeSqyu+hz4pcvX069kiKsK29+hNfRcunfhhBeZD+Rust+6P2BvfwIWfaFnzYCsm7jpNAzTqtEkwNIoa/SAr9kZQIKPQOq0DNeCj3j5Q0944WiFXo7Pm/o7awqIxV6Rl+hZ7wUesZLoWe8ULRCb8en0NtZVUYq9Iy+Qs94KfSMl0LPeKFohd6OT6G3s6qMVOgZfYWe8VLoGS+FnvFC0Qq9HZ9Cb2dVGanQM/oKPeOl0DNeCj3jhaIVejs+hd7OqjJSoWf0FXrGS6FnvBR6xgtFK/R2fAq9nVVlpELP6Cv0jJdCz3gp9IwXilbo7fgUejurykiFntFX6BkvhZ7xUugZLxSt0NvxKfR2VpWRCj2jr9AzXgo946XQM14oWqG341Po7awqIxV6Rl+hZ7wUesZLoWe8ULRCb8en0NtZVUYq9Iy+Qs94KfSMl0LPeKFohd6OT6G3s6qMVOgZfYWe8VLoGS+FnvFC0Qq9HZ9Cb2dVGanQM/oKPeOl0DNeCj3jhaIVejs+hd7OqjJSoWf0FXrGS6FnvBR6wItKhryYRn4MBFPcRSiVDGFNerwL+AMnQfpERFH1pPBAtJspRVhvZhIDB6LQA9gKPYBVGKrQC+EPLK3QB8IuKqXQM/AKPeCl0ANYhaEKvRD+wNIKfSDsolIKPQOv0ANeCj2AVRiq0AvhDyyt0AfCLiql0DPwCj3gpdADWIWhCr0Q/sDSCn0g7KJSCj0Dr9ADXgo9gFUYqtAL4Q8srdAHwi4qpdAz8Ao94KXQA1iFoQq9EP7A0gp9IOyiUgo9A6/QA14KPYBVGKrQC+EPLK3QB8IuKqXQM/AKPeCl0ANYhaEKvRD+wNIKfSDsolIKPQOv0ANeCj2AVRiq0AvhDyyt0AfCLiql0DPwCj3gpdADWIWhCr0Q/sDSCn0g7KJSCj0Dr9ADXgo9gFUYqtAL4Q8srdAHwi4qpdAz8Ao94KXQA1iFoQq9EP7A0gp9IOyiUgo9A6/QA14KPYBVGKrQC+EPLK3QB8IuKqXQM/AKPeCl0ANYhaEKvRD+wNIKfSDsolIKPQN/OKFneLYTTZ7lrNoUHz9+PN3e3nZBJD+eqNC7BlycRN7ZrurTgoysayJ00i7y9CqpW7knZmRN9gTpU2WuQq+kH9QmB59CD0BPGkoOL4WeNV2hZ7xINGFN9gQZc2WuQq+kH9RW6O2wvKG3s1oiFXrGi0gmq/TPaG/oGT2FnvEyeiABhd4OW6G3s1LoGaslWqHnzHozCGuF3kvdvFcnoNDbESv0dlYKPWOl0HNeJEOhZ/T8K/eMV1m0Qm9Hr9DbWSn0jJVCz3mRDIWe0VPoGa+yaIXejl6ht7NS6BkrhZ7zIhkKPaOn0DNeZdEKvR29Qm9npdAzVgo950UyFHpGT6FnvMqiFXo7eoXezkqhZ6wUes6LZCj0jJ5Cz3iVRSv0dvQKvZ2VQs9YKfScF8lQ6Bk9hZ7xKotW6O3oFXo7K4WesVLoOS+SodAzego941UWrdDb0Sv0dlYKPWOl0HNeJEOhZ/QUesarLFqht6NX6O2sFHrGSqHnvEiGQs/oKfSMV1m0Qm9Hr9DbWSn0jJVCz3mRDIWe0VPoGa+yaIXejl6ht7NS6BkrhZ7zIhkKPaN3OKF//vz5dHd3l1HaQPTy7xL3fi4vL09nZ2dd6Tc3N6evX7925S6PSSwbsufz+PjY3afz8/PT9fV1T1mcc3V1hb+j5wsuLi5Oy389n6o+LWNdfnz1fqqe9Hx4eDh9+/ata9jk/Kl8nKV3H3dB+lsSYe2/5U7pT5BPXpaqnF7V4VX1C5ncssnBR3tM/iaF1u7NJwcf6VPveP/Kq9oTZNzk/CHrurJPhBfJJeua1K3MPdwNnWyoykZV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qnHDV4aXQs64r9IwXia7aE2TM5PxR6Bl5hZ7xmjKabKjKCVcdXgo967pCz3iR6Ko9QcZMzh+FnpFX6BmvKaPJhqqccNXhpdCzriv0jBeJrtoTZMzk/FHoGXmFnvGaMppsqMoJVx1eCj3rukLPeJHoqj1BxkzOH4WekVfoGa8po8mGqpxw1eGl0LOuK/SMF4mu2hNkzOT8UegZeYWe8ZoymmyoyglXHV4KPeu6Qs94keiqPUHGTM4fhZ6RV+gZrymjyYaiz3Le3t52MyOH1/Jk49PTU1dtUncp2Cu4qrpdkP6WtKyv3s/79++7n0DtrbnkLT/aep/HXJ65XdZXxad3bS1jJayr9tPyPG7vs8CVfSJrg7BW6IT8JLlE6OQXMpHbkksER27ZX7586T7sq1jP+lQkYT3J9lt1mETohDXZT0eUDGm6rDN6Pp8a8FLoAaznUIWe8SKSySrtI1qh76OP/20WCj3rsUIPeCn0AJZCz2A9Ryv0DJlCz3jNGK3Qs64p9ICXQg9gKfQMlkKPeSn0GNl0CQo9a5lCD3gp9ACWQs9gKfSYl0KPkU2XoNCzlin0gJdCD2Ap9AyWQo95KfQY2XQJCj1rmUIPeCn0AJZCz2Ap9JiXQo+RTZeg0LOWKfSAl0IPYCn0DJZCj3kp9BjZdAkKPWuZQg94KfQAlkLPYCn0mJdCj5FNl6DQs5Yp9ICXQg9gKfQMlkKPeSn0GNl0CQo9a5lCD3gp9ACWQs9gKfSYl0KPkU2XoNCzlin0gJdCD2Ap9AyWQo95KfQY2XQJCj1rmUIPeCn0AJZCz2Ap9JiXQo+RTZeg0LOWKfSAl0IPYCn0DJZCj3kp9BjZdAkKPWuZQg94kecLlzLkaU2SS15qW8bde3CSuoQ1fSqSPHO7vKZFPr2sSc3lhyp5PvXu7o6U784le2J5hnRZYz0fsq7pU7W9rOnTzz2c/soh+6mKNZlvZa5Cr6Q/qDZ59OOIv5CJVOkBdH9/P2hV/N8y5EnPWZ+qJZDJfiJ1CWv6t4tk3GQ/VbEm863MVeiV9AfVJptCoWdNUugZrxmjyX4i81XohN4xchX6AfpMDiCFni0QhZ7xmjGa7CcyX4VO6B0jV6EfoM/kAFLo2QJR6BmvGaPJfiLzVeiE3jFyFfoB+kwOIIWeLRCFnvGaMZrsJzJfhU7oHSNXoR+gz+QAUujZAlHoGa8Zo8l+IvNV6ITeMXIV+gH6TA4ghZ4tEIWe8ZoxmuwnMl+FTugdI1ehH6DP5ABS6NkCUegZrxmjyX4i81XohN4xchX6AfpMDiCFni0QhZ7xmjGa7CcyX4VO6B0jV6EfoM/kAFLo2QJR6BmvGaPJfiLzVeiE3jFyFfoB+kwOIIWeLRCFnvGaMZrsJzJfhU7oHSNXoR+gz+QAUujZAlHoGa8Zo8l+IvNV6ITeMXIV+gH6TA4ghZ4tEIWe8ZoxmuwnMl+FTugdI1ehH6DP5ABS6NkCUegZrxmjyX4i81XohN4xchX6AfpMDqCbm5vTw8NDF6Xlx8DV1VVXbmVS71Oiy5iXQ7f38+9///u0PP3a81nynp6eelJPy1Oiy389n2VtLGuk4rO8INb7Wcb9/fv3rvRPnz6dLi8vu3KXZ0x7n20lQl/Gu4y74kP2UxXrCk5r1FToa1Dc+HcQoZOpLe9Vk7eQSe0Zc0mfjsjavw2ZcZWPGzN5FnjcKNetpNDX5bnJbyOiIBM6omQIL9KnI7JW6GS17T9Xoe+/x6cjHnxEFGRJHJE14UX6dETWCp2stv3nKvT991ihD+zxESVD8Cr0jJ5Cz3gdLVqhH6DjR5QMEQVZEkdkTXiRPh2RtUInq23/uQp9/z32hj6wx0eUDMGr0DN6Cj3jdbRohX6Ajh9RMkQUZEkckTXhRfp0RNYKnay2/ecq9P332Bv6wB4fUTIEr0LP6Cn0jNfRohX6ATp+RMkQUZAlcUTWhBfp0xFZK3Sy2vafq9D332Nv6AN7fETJELwKPaOn0DNeR4tW6Afo+BElQ0RBlsQRWRNepE9HZK3QyWrbf65C33+PvaEP7PERJUPwKvSMnkLPeB0tWqEfoONHlAwRBVkSR2RNeJE+HZG1Qierbf+5Cn3/PfaGPrDHR5QMwavQM3oKPeN1tGiFfoCOH1EyRBRkSRyRNeFF+nRE1gqdrLb95yr0/fcY3dCX95fJe9dv3rwpIUxEsbxlfH9/3zVusqHI28+VfTqaZLoWxgaSyLom+4n88CLrmuwn2q6qPUHOHzrnqnyfTw3Ikw21lFHo7bDJAVROviRmAAAXN0lEQVTZp6rDq53sz5FHPPgUOlkxWW7VnjjiulbowdqsFEUwzJ9CyY2CHHxkQyl00vEsl/Qpq7SdaLKuyX7yhp6tAdKnI65rhR6sL4UewHoOJRtKoWesSTTpE6lbmUtEodCzznlDz3iRaIUe0FPoASyFnsF6jiaSiYv9LUGhZ/QUesZLoWe8SLRCD+gp9ACWQs9gKfSYF0kgP54UekZeoWe8SLRCD+gp9ACWQs9gKfSYF0lQ6IRelqvQM14kWqEH9BR6AEuhZ7AUesyLJCh0Qi/LVegZLxKt0AN6Cj2ApdAzWAo95kUSFDqhl+Uq9IwXiVboAT2FHsBS6BkshR7zIgkKndDLchV6xotEK/SAnkIPYCn0DJZCj3mRBIVO6GW5Cj3jRaIVekBPoQewFHoGS6HHvEiCQif0slyFnvEi0Qo9oKfQA1gKPYOl0GNeJEGhE3pZrkLPeJFohR7QU+gBLIWewVLoMS+SoNAJvSxXoWe8SLRCD+gp9ACWQs9gKfSYF0lQ6IRelqvQM14kWqEH9KjQg1KrhpLDa9WBBF9GWJN/B34ZIjmAql7UI/98K3kwJGipoYUEyH5ahl21rsm/yleIu6y0Qg/Q000RlFo1VKFnOBV6xsvo7ROgZ5dC336P//PD6/nw+jHHUNcZJbmN0E2xzgzyb1HoGTOyJaoOPm/oWY+PFk3Prqp17Q09W6kKPeBFN0VQatVQhZ7hVOgZL6O3T4CeXQp9+z32hh72iG6KsNxq4Qo9Q6nQM15Gb58APbsU+vZ7rNDDHtFNEZZbLVyhZygVesbL6O0ToGeXQt9+jxV62CO6KcJyq4Ur9AylQs94Gb19AvTsUujb77FCD3tEN0VYbrVwhZ6hVOgZL6O3T4CeXQp9+z1W6GGP6KYIy60WrtAzlAo942X09gnQs0uhb7/HCj3sEd0UYbnVwhV6hlKhZ7yM3j4BenYp9O33WKGHPaKbIiy3WrhCz1Aq9IyX0dsnQM8uhb79Hiv0sEd0U4TlVgtX6BlKhZ7xMnr7BOjZpdC332OFHvaIboqw3GrhCj1DqdAzXkZvnwA9uxT69nus0MMe0U0RllstXKFnKBV6xsvo7ROgZ5dC336PFXrYI7opwnKrhSv0DKVCz3gZvX0C9OxS6Nvv8SGF/vj4eFr+6/mcnZ2dLi8ve1JLcx4eHk7fvn0rHUNanLCufD51qV3xubi4OC3/9XzIg0Vv3749ffr0qacszrm6uur+jt9//326vbzs499++61rzgq9C9t0SYd7nGW6DjngmECl0OPBbiCBCJ2Kgkyf3BpnfMWLrGvaJ8Ka9HjGPpH50lyFTgmavzkC5OBbJkP+yn1zMBoGpNAbIG0ghKxrhb6BBg4YgkIfANkSYwmQg0+hZ72iosiq/TOa3BpnvPmRdU37RFiTHs/YJzJfmqvQKUHzN0eAHHwKPWsnFUVWTaH3/v8GaJ8UOlmp43IV+jjWVhpEQKFnoP0r94xXVTRZ1wq9qmtj6yr0sbytNoAAOfi8oWcNoqLIqnlD94ZOVsz+cxX6/nt8uBkq9Kzl3tAzXlXRZF3TH17+lXtV17O6Cj3jZfQEBMjB5w09azAVRVbNG7o3dLJi9p+r0Pff48PNUKFnLfeGnvGqiibrmv7w8oZe1fWsrkLPeBk9AQFy8HlDzxpMRZFV84buDZ2smP3nKvT99/hwM1ToWcu9oWe8qqLJuqY/vLyhV3U9q6vQM15GT0CAHHze0LMGU1Fk1byhe0MnK2b/uQp9/z0+3AwVetZyb+gZr6posq7pDy9v6FVdz+oq9IyX0RMQIAefN/SswVQUWTVv6N7QyYrZf+7hhP758+fT3d3d/js7+QzJs5zLU7HLU5O9n9vb297Usrz379+frq+vu+rP+qQwuTWSfyP85ubm9PXr1y7WpE/khyr94VX1LPByXj89PQ1n3VVwA0mHEzr568UN9OswQ6AHEAFFREHqktwPHz6clrV9pA/pExH6u3fvTvf3912oSZ8qhd412RWSqlivMPSSr1DoJdgt+hIBhf4SoX/+ORFFVmk70Qq9vReV+6l9lD9HKvSMnkLPeBk9iEDlAUREMQjPT2UUekbeG3rGqypaoWfkFXrGy+hBBBR6BlqhZ7wUesarKlqhZ+QVesbL6EEEFHoGWqFnvBR6xqsqWqFn5BV6xsvoQQQUegZaoWe8FHrGqypaoWfkFXrGy+hBBBR6BlqhZ7wUesarKlqhZ+QVesbL6EEEFHoGWqFnvBR6xqsqWqFn5BV6xsvoQQQUegZaoWe8FHrGqypaoWfkFXrGy+hBBBR6BlqhZ7wUesarKlqhZ+QVesbL6EEEFHoGWqFnvBR6xqsqWqFn5BV6xsvoQQQUegZaoWe8FHrGqypaoWfkFXrGy+hBBBR6BlqhZ7wUesarKlqhZ+QVesbL6EEEFHoGWqFnvBR6xqsqWqFn5BV6wOv8/Lz7icqgzG5Cl9ehel+lmlXoi1irPhX/Bj3dE+SpWvK6HBH68qTn8uRsz2cR1PJfz8fX1jJqh/yR++P5k2GaO5o8n1opmRmpz8qaiLFqOxHWZG3RPUFYk3EToZO6JFehZ/QUesZrymhy8NHDa0pgYNCzsiaSUejZgiGss0r/jFbohN64XP/KPWPtX7kHvBR6AOs5VKFnvEg0YU3q0j2h0Nvpe0NvZ7VEekPPeE0ZTQ4+enhNCQwMelbWRDLe0LMFQ1hnlbyhLz8IZvt4Q8865g094KXQA1je0DNYMJr8eCKl6Z5Q6O30vaG3s/KGnrGaNpocfPTwmhZa58BnZU0k4w09WyyEdVbJG7o3dLJi5sj1hh70SaEHsLyhZ7BgNPnxRErTPaHQ2+l7Q29n5Q09YzVtNDn46OE1LbTOgc/KmkjGG3q2WAjrrJI3dG/oZMXMkesNPeiTQg9geUPPYMFo8uOJlKZ7QqG30/eG3s7KG3rGatpocvDRw2taaJ0Dn5U1kYw39GyxENZZJW/o3tDJipkj1xt60CeFHsDyhp7BgtHkxxMpTfeEQm+n7w29nZU39IzVtNHk4KOH17TQOgc+K2siGW/o2WIhrLNK3tC9oZMVM0euN/SgTwo9gOUNPYMFo8mPJ1Ka7gmF3k7fG3o7K2/oGatpo8nBRw+vaaF1DnxW1kQy3tCzxUJYZ5W8oXtDJytmjlxv6EGfqNB7nxINhrh66Nu3b09nZ2dd31sl9G/fvp2+fv3aNeYlqfd5yyWXCP3h4eH0/fv3rnEvj41UHNgXFxenX3/9tWvMlHV30efET58+nS4vL8lXDM9d1sfNzU1XXXp2dRVdIcl/+jWDqNADXnRTVN1Ggin+FEpepaoSOvmrScKKCn3Gw6uSNe3VkfLp2VXFasY9UcVqqavQA/p0Uyj0dtiEdaVkyA19xsOrknX7ajKS7KdKejPuiUpeCj2gTzeFQm+HTVhXSkaht/fYyHEEyH4aN8qfKyn0jL5CD3jRTaHQ22ET1gq9nTONrGRNx36kfLKfKjkp9Iy+Qg940U2h0NthE9aVkvGG3t5jI8cRIPtp3Ci9oVPWCj0gSDeFQm+HTVgr9HbONLKSNR37kfLJfqrk5A09o6/QA150Uyj0dtiEdaVkvKG399jIcQTIfho3Sm/olLVCDwjSTaHQ22ET1gq9nTONrGRNx36kfLKfKjl5Q8/oK/SAF90UCr0dNmFdKRlv6O09NnIcAbKfxo3SGzplrdADgnRTKPR22IS1Qm/nTCMrWdOxHymf7KdKTt7QM/oKPeBFN4VCb4dNWFdKxht6e4+NHEeA7Kdxo/SGTlkr9IAg3RQKvR02Ya3Q2znTyErWdOxHyif7qZKTN/SMvkIPeNFNodDbYRPWlZLxht7eYyPHESD7adwovaFT1go9IEg3hUJvh01YK/R2zjSykjUd+5HyyX6q5OQNPaOv0ANedFMo9HbYhDWVzFK790OeMK06vB4fH09PT09dU/7zzz9Pnz9/7spdkqqeFCbPApNnbs/Pz0/Lk7OjP8tTscuTsbN9ludiF949n+vr69Py35E+Cj3oNpHMUkaht8MmrKnQyV+bt8/w58gqoVc9c1u5J8izwFV9ImvL3GMQUOhBn4lkKg+vYIo/hZKDr0oUCj3reFWfKvcEWdcKPVtfRo8joNAD1go9gPUcWiUKhT5HnxR61iejJfASAYX+EqG//blCD2Ap9AzWc3TVza/qh5dCj5eICRL4rwQUerBAFHoAS6FnsBR6zIsk+FfuhJ65WyWg0IPOKPQAlkLPYCn0mBdJUOiEnrlbJaDQg84o9ACWQs9gKfSYF0lQ6ISeuVsloNCDzij0AJZCz2Ap9JgXSVDohJ65WyWg0IPOKPQAlkLPYCn0mBdJUOiEnrlbJaDQg84o9ACWQs9gKfSYF0lQ6ISeuVsloNCDzij0AJZCz2Ap9JgXSVDohJ65WyWg0IPOKPQAlkLPYCn0mBdJUOiEnrlbJaDQg84o9ACWQs9gKfSYF0lQ6ISeuVsloNCDzij0AJZCz2Ap9JgXSVDohJ65WyWg0IPOKPQAlkLPYCn0mBdJUOiEnrlbJaDQg84o9ABWodCzUf4cPeMzt2TOHz58+M9DOj2fyodwqvpEfgz0MP4rh7ImtWfMJet6xvkuY1boQecUegBLoWewCqPJwUclQ96eV+iFi2aC0mRdTzC9/+8QFXrQOYUewFLoGazCaHLwKfRxjaOsx410G5XIut7GDPJRKPSAmUIPYCn0DFZhNDn4qGS8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in0AJZCz2AVRpODj0pGobc3nrJur7SPSLKuZyWg0IPOKfQAlkLPYBVGk4OPSkahtzeesm6vtI9Isq5nJaDQg84p9ACWQs9gFUaTg49KRqG3N56ybq+0j0iyrmcloNCDzlGhB6V2Ebo8yXl7e9s1F8KaHnxEMl2T/Z+kd+/ene7v78lXdOUe8eDrArVCEtkTpDzZT0vdqpftyJyPuK4VerBi6KYISu0ilBxehLVCz5bPEQ++jNB60WRPkFGQ/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TTdFUGoXoeTwIqwVerZ8FHrGi0STPUHqkv2k0An5sbkKPeBNN0VQaheh5PAirBV6tnwUesaLRJM9QeqS/aTQCfmxuQo94E03RVBqF6Hk8CKsFXq2fBR6xotEkz1B6pL9pNAJ+bG5Cj3gfXZ2drq8vAwyjh36+Ph4Wv7r+ZADiAp9eca09/Ply5fe1NPDw8Pp27dv3fm9iRcXF6flv57PMubffvutJ/U/OYTX1dVVd12S+Pvvv3efA2RPkDEvde/u7rq/YvnRV/G5ubk5ff36tav0EX+oKvSupWLSaxOoFDqZW9Vb6mTMJJf+eCK8qt7oXn6EkB99hHdvbmWfese85C2c7+/vu75CoXdhmyup6q+85qJUP1qFXt+DlhFUikKht3Tof8dU9ql9lD9HKvSMnjf0jJfRgwgo9EGgYZlKUSj09uZV9ql9lAqdsFpyFTolaP6rEFDor4J19S+tFIVCb29nZZ/aR6nQCSuFTumZ/2oEFPqroV31iytFodDbW1nZp/ZRKnTCSqFTeua/GgGF/mpoV/3iSlEo9PZWVvapfZQKnbBS6JSe+a9GQKG/GtpVv7hSFAq9vZWVfWofpUInrBQ6pWf+qxFQ6K+GdtUvrhSFQm9vZWWf2kep0AkrhU7pmf9qBBT6q6Fd9YsrRaHQ21tZ2af2USp0wkqhU3rmvxoBhf5qaFf94kpRKPT2Vlb2qX2UCp2wUuiUnvmvRkChvxraVb+4UhQKvb2VlX1qH6VCJ6wUOqVn/qsRUOivhnbVL64UhUJvb2Vln9pHqdAJK4VO6Zn/agQU+quhXfWLK0Wh0NtbWdmn9lEqdMJKoVN65r8aAYX+amhX/eJKUSj09lZW9ql9lAqdsDqk0JeFvfznZ9sEluc8r6+vuwa5PBX5+fPnrlyatDz+c6QPZU14kVzSo2Vd9j43S+qS3Mo+kXEv+7j3CeblYZfZXsUjrA4pdArMfAlIQAISkMAWCRzucZYtNsExSUACEpCABCgBhU4Jmi8BCUhAAhLYAAGFvoEmOAQJSEACEpAAJaDQKUHzJSABCUhAAhsgoNA30ASHIAEJSEACEqAEFDolaL4EJCABCUhgAwQU+gaa4BAkIAEJSEAClIBCpwTNl4AEJCABCWyAgELfQBMcggQkIAEJSIASUOiUoPkSkIAEJCCBDRBQ6BtogkOQgAQkIAEJUAIKnRI0XwISkIAEJLABAgp9A01wCBKQgAQkIAFKQKFTguZLQAISkIAENkBAoW+gCQ5BAhKQgAQkQAkodErQfAlIQAISkMAGCCj0DTTBIUhAAhKQgAQoAYVOCZovAQlIQAIS2AABhb6BJjgECUhAAhKQACWg0ClB8yUgAQlIQAIbIKDQN9AEhyABCUhAAhKgBBQ6JWi+BCQgAQlIYAMEFPoGmuAQJCABCUhAApSAQqcEzZeABCQgAQlsgIBC30ATHIIEJCABCUiAElDolKD5EpCABCQggQ0QUOgbaIJDkIAEJCABCVACCp0SNF8CEpCABCSwAQIKfQNNcAgSkIAEJCABSkChU4LmS0ACEpCABDZAQKFvoAkOQQISkIAEJEAJKHRK0HwJSEACEpDABggo9A00wSFIQAISkIAEKAGFTgmaLwEJSEACEtgAAYW+gSY4BAlIQAISkAAloNApQfMlIAEJSEACGyCg0DfQBIcgAQlIQAISoAQUOiVovgQkIAEJSGADBBT6BprgECQgAQlIQAKUgEKnBM2XgAQkIAEJbICAQt9AExyCBCQgAQlIgBJQ6JSg+RKQgAQkIIENEFDoG2iCQ5CABCQgAQlQAgqdEjRfAhKQgAQksAECCn0DTXAIEpCABCQgAUpAoVOC5ktAAhKQgAQ2QEChb6AJDkECEpCABCRACSh0StB8CUhAAhKQwAYIKPQNNMEhSEACEpCABCgBhU4Jmi8BCUhAAhLYAAGFvoEmOAQJSEACEpAAJaDQKUHzJSABCUhAAhsgoNA30ASHIAEJSEACEqAEFDolaL4EJCABCUhgAwQU+gaa4BAkIAEJSEAClIBCpwTNl4AEJCABCWyAgELfQBMcggQkIAEJSIASUOiUoPkSkIAEJCCBDRBQ6BtogkOQgAQkIAEJUAL/C6rJHLhwjiaV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51207" name="Picture 7" descr="C:\Users\pc3\Downloads\mentimeter_qr_code.png"/>
          <p:cNvPicPr>
            <a:picLocks noChangeAspect="1" noChangeArrowheads="1"/>
          </p:cNvPicPr>
          <p:nvPr/>
        </p:nvPicPr>
        <p:blipFill>
          <a:blip r:embed="rId8" cstate="print"/>
          <a:srcRect/>
          <a:stretch>
            <a:fillRect/>
          </a:stretch>
        </p:blipFill>
        <p:spPr bwMode="auto">
          <a:xfrm>
            <a:off x="6477000" y="1295400"/>
            <a:ext cx="1009650" cy="1238250"/>
          </a:xfrm>
          <a:prstGeom prst="rect">
            <a:avLst/>
          </a:prstGeom>
          <a:noFill/>
        </p:spPr>
      </p:pic>
      <p:sp>
        <p:nvSpPr>
          <p:cNvPr id="12" name="11 CuadroTexto"/>
          <p:cNvSpPr txBox="1"/>
          <p:nvPr/>
        </p:nvSpPr>
        <p:spPr>
          <a:xfrm>
            <a:off x="4419600" y="1752600"/>
            <a:ext cx="1905000" cy="830997"/>
          </a:xfrm>
          <a:prstGeom prst="rect">
            <a:avLst/>
          </a:prstGeom>
          <a:noFill/>
        </p:spPr>
        <p:txBody>
          <a:bodyPr wrap="square" rtlCol="0">
            <a:spAutoFit/>
          </a:bodyPr>
          <a:lstStyle/>
          <a:p>
            <a:r>
              <a:rPr lang="es-AR" sz="2400" dirty="0">
                <a:solidFill>
                  <a:schemeClr val="bg1"/>
                </a:solidFill>
              </a:rPr>
              <a:t>Código </a:t>
            </a:r>
            <a:r>
              <a:rPr lang="es-AR" sz="2400" b="1" dirty="0">
                <a:solidFill>
                  <a:schemeClr val="bg1"/>
                </a:solidFill>
              </a:rPr>
              <a:t>10792435</a:t>
            </a:r>
            <a:endParaRPr lang="es-ES" b="1" dirty="0">
              <a:solidFill>
                <a:schemeClr val="bg1"/>
              </a:solidFill>
            </a:endParaRPr>
          </a:p>
        </p:txBody>
      </p:sp>
      <p:sp>
        <p:nvSpPr>
          <p:cNvPr id="13" name="12 CuadroTexto"/>
          <p:cNvSpPr txBox="1"/>
          <p:nvPr/>
        </p:nvSpPr>
        <p:spPr>
          <a:xfrm>
            <a:off x="4114800" y="1295400"/>
            <a:ext cx="2438400" cy="461665"/>
          </a:xfrm>
          <a:prstGeom prst="rect">
            <a:avLst/>
          </a:prstGeom>
          <a:noFill/>
        </p:spPr>
        <p:txBody>
          <a:bodyPr wrap="square" rtlCol="0">
            <a:spAutoFit/>
          </a:bodyPr>
          <a:lstStyle/>
          <a:p>
            <a:r>
              <a:rPr lang="es-AR" sz="2400" dirty="0" err="1">
                <a:solidFill>
                  <a:schemeClr val="bg1"/>
                </a:solidFill>
              </a:rPr>
              <a:t>www</a:t>
            </a:r>
            <a:r>
              <a:rPr lang="es-AR" sz="2400" dirty="0">
                <a:solidFill>
                  <a:schemeClr val="bg1"/>
                </a:solidFill>
              </a:rPr>
              <a:t>. Menti.com</a:t>
            </a:r>
            <a:endParaRPr lang="es-ES" sz="2400" dirty="0">
              <a:solidFill>
                <a:schemeClr val="bg1"/>
              </a:solidFill>
            </a:endParaRPr>
          </a:p>
        </p:txBody>
      </p:sp>
    </p:spTree>
    <p:extLst>
      <p:ext uri="{BB962C8B-B14F-4D97-AF65-F5344CB8AC3E}">
        <p14:creationId xmlns:p14="http://schemas.microsoft.com/office/powerpoint/2010/main" val="82202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áfico 18">
            <a:extLst>
              <a:ext uri="{FF2B5EF4-FFF2-40B4-BE49-F238E27FC236}">
                <a16:creationId xmlns:a16="http://schemas.microsoft.com/office/drawing/2014/main" id="{514B3168-F2B6-4230-880A-9A619BB2F821}"/>
              </a:ext>
            </a:extLst>
          </p:cNvPr>
          <p:cNvPicPr>
            <a:picLocks noChangeAspect="1"/>
          </p:cNvPicPr>
          <p:nvPr/>
        </p:nvPicPr>
        <p:blipFill>
          <a:blip r:embed="rId2" cstate="print">
            <a:extLst>
              <a:ext uri="{96DAC541-7B7A-43D3-8B79-37D633B846F1}">
                <asvg:svgBlip xmlns:asvg="http://schemas.microsoft.com/office/drawing/2016/SVG/main" r:embed="rId3"/>
              </a:ext>
            </a:extLst>
          </a:blip>
          <a:stretch>
            <a:fillRect/>
          </a:stretch>
        </p:blipFill>
        <p:spPr>
          <a:xfrm>
            <a:off x="838200" y="609600"/>
            <a:ext cx="1838499" cy="1579959"/>
          </a:xfrm>
          <a:prstGeom prst="rect">
            <a:avLst/>
          </a:prstGeom>
        </p:spPr>
      </p:pic>
      <p:sp>
        <p:nvSpPr>
          <p:cNvPr id="3" name="2 Rectángulo"/>
          <p:cNvSpPr/>
          <p:nvPr/>
        </p:nvSpPr>
        <p:spPr>
          <a:xfrm>
            <a:off x="2895600" y="762000"/>
            <a:ext cx="6096000" cy="1754326"/>
          </a:xfrm>
          <a:prstGeom prst="rect">
            <a:avLst/>
          </a:prstGeom>
        </p:spPr>
        <p:txBody>
          <a:bodyPr>
            <a:spAutoFit/>
          </a:bodyPr>
          <a:lstStyle/>
          <a:p>
            <a:pPr lvl="0" algn="ctr">
              <a:lnSpc>
                <a:spcPct val="90000"/>
              </a:lnSpc>
              <a:spcBef>
                <a:spcPct val="0"/>
              </a:spcBef>
              <a:buClr>
                <a:srgbClr val="F5A939"/>
              </a:buClr>
              <a:buSzPts val="3200"/>
            </a:pPr>
            <a:r>
              <a:rPr lang="es-ES" sz="4000" b="1" dirty="0">
                <a:solidFill>
                  <a:srgbClr val="F7AA27"/>
                </a:solidFill>
                <a:latin typeface="+mj-lt"/>
                <a:ea typeface="+mj-ea"/>
                <a:cs typeface="+mj-cs"/>
                <a:sym typeface="Arial"/>
              </a:rPr>
              <a:t>Problemáticas habituales en </a:t>
            </a:r>
          </a:p>
          <a:p>
            <a:pPr lvl="0" algn="ctr">
              <a:lnSpc>
                <a:spcPct val="90000"/>
              </a:lnSpc>
              <a:spcBef>
                <a:spcPct val="0"/>
              </a:spcBef>
              <a:buClr>
                <a:srgbClr val="F5A939"/>
              </a:buClr>
              <a:buSzPts val="3200"/>
            </a:pPr>
            <a:r>
              <a:rPr lang="es-ES" sz="4000" b="1" dirty="0">
                <a:solidFill>
                  <a:srgbClr val="F7AA27"/>
                </a:solidFill>
                <a:latin typeface="+mj-lt"/>
                <a:ea typeface="+mj-ea"/>
                <a:cs typeface="+mj-cs"/>
                <a:sym typeface="Arial"/>
              </a:rPr>
              <a:t>la gestión del personal</a:t>
            </a:r>
          </a:p>
        </p:txBody>
      </p:sp>
      <p:pic>
        <p:nvPicPr>
          <p:cNvPr id="4"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228600" y="2743200"/>
            <a:ext cx="557938" cy="490375"/>
          </a:xfrm>
          <a:prstGeom prst="rect">
            <a:avLst/>
          </a:prstGeom>
        </p:spPr>
      </p:pic>
      <p:sp>
        <p:nvSpPr>
          <p:cNvPr id="5" name="4 CuadroTexto"/>
          <p:cNvSpPr txBox="1"/>
          <p:nvPr/>
        </p:nvSpPr>
        <p:spPr>
          <a:xfrm>
            <a:off x="990600" y="2743200"/>
            <a:ext cx="2895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Resistencia al cambio </a:t>
            </a:r>
            <a:endParaRPr lang="es-ES" sz="2400" b="1" dirty="0">
              <a:solidFill>
                <a:srgbClr val="414667"/>
              </a:solidFill>
            </a:endParaRPr>
          </a:p>
        </p:txBody>
      </p:sp>
      <p:sp>
        <p:nvSpPr>
          <p:cNvPr id="6" name="5 CuadroTexto"/>
          <p:cNvSpPr txBox="1"/>
          <p:nvPr/>
        </p:nvSpPr>
        <p:spPr>
          <a:xfrm>
            <a:off x="990600" y="3276600"/>
            <a:ext cx="4114800" cy="830997"/>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No encontrar el talento adecuado</a:t>
            </a:r>
            <a:endParaRPr lang="es-ES" sz="2400" b="1" dirty="0">
              <a:solidFill>
                <a:srgbClr val="414667"/>
              </a:solidFill>
            </a:endParaRPr>
          </a:p>
        </p:txBody>
      </p:sp>
      <p:sp>
        <p:nvSpPr>
          <p:cNvPr id="7" name="6 CuadroTexto"/>
          <p:cNvSpPr txBox="1"/>
          <p:nvPr/>
        </p:nvSpPr>
        <p:spPr>
          <a:xfrm>
            <a:off x="990600" y="4038600"/>
            <a:ext cx="3657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Empleados desmotivados</a:t>
            </a:r>
            <a:endParaRPr lang="es-ES" sz="2400" b="1" dirty="0">
              <a:solidFill>
                <a:srgbClr val="414667"/>
              </a:solidFill>
            </a:endParaRPr>
          </a:p>
        </p:txBody>
      </p:sp>
      <p:pic>
        <p:nvPicPr>
          <p:cNvPr id="8"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228600" y="3352800"/>
            <a:ext cx="557938" cy="490375"/>
          </a:xfrm>
          <a:prstGeom prst="rect">
            <a:avLst/>
          </a:prstGeom>
        </p:spPr>
      </p:pic>
      <p:pic>
        <p:nvPicPr>
          <p:cNvPr id="9"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228600" y="3962400"/>
            <a:ext cx="557938" cy="490375"/>
          </a:xfrm>
          <a:prstGeom prst="rect">
            <a:avLst/>
          </a:prstGeom>
        </p:spPr>
      </p:pic>
      <p:sp>
        <p:nvSpPr>
          <p:cNvPr id="10" name="9 CuadroTexto"/>
          <p:cNvSpPr txBox="1"/>
          <p:nvPr/>
        </p:nvSpPr>
        <p:spPr>
          <a:xfrm>
            <a:off x="990600" y="4648200"/>
            <a:ext cx="5943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Brecha entre distintas generaciones</a:t>
            </a:r>
            <a:endParaRPr lang="es-ES" sz="2400" b="1" dirty="0">
              <a:solidFill>
                <a:srgbClr val="414667"/>
              </a:solidFill>
            </a:endParaRPr>
          </a:p>
        </p:txBody>
      </p:sp>
      <p:pic>
        <p:nvPicPr>
          <p:cNvPr id="11"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228600" y="4648200"/>
            <a:ext cx="557938" cy="490375"/>
          </a:xfrm>
          <a:prstGeom prst="rect">
            <a:avLst/>
          </a:prstGeom>
        </p:spPr>
      </p:pic>
      <p:pic>
        <p:nvPicPr>
          <p:cNvPr id="12"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91200" y="3429000"/>
            <a:ext cx="557938" cy="490375"/>
          </a:xfrm>
          <a:prstGeom prst="rect">
            <a:avLst/>
          </a:prstGeom>
        </p:spPr>
      </p:pic>
      <p:sp>
        <p:nvSpPr>
          <p:cNvPr id="13" name="12 CuadroTexto"/>
          <p:cNvSpPr txBox="1"/>
          <p:nvPr/>
        </p:nvSpPr>
        <p:spPr>
          <a:xfrm>
            <a:off x="6553200" y="3429000"/>
            <a:ext cx="5943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Retener el talento</a:t>
            </a:r>
            <a:endParaRPr lang="es-ES" sz="2400" b="1" dirty="0">
              <a:solidFill>
                <a:srgbClr val="414667"/>
              </a:solidFill>
            </a:endParaRP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91200" y="4038600"/>
            <a:ext cx="557938" cy="490375"/>
          </a:xfrm>
          <a:prstGeom prst="rect">
            <a:avLst/>
          </a:prstGeom>
        </p:spPr>
      </p:pic>
      <p:sp>
        <p:nvSpPr>
          <p:cNvPr id="15" name="14 CuadroTexto"/>
          <p:cNvSpPr txBox="1"/>
          <p:nvPr/>
        </p:nvSpPr>
        <p:spPr>
          <a:xfrm>
            <a:off x="6553200" y="4038600"/>
            <a:ext cx="5943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Falta de compromiso</a:t>
            </a:r>
            <a:endParaRPr lang="es-ES" sz="2400" b="1" dirty="0">
              <a:solidFill>
                <a:srgbClr val="414667"/>
              </a:solidFill>
            </a:endParaRPr>
          </a:p>
        </p:txBody>
      </p:sp>
      <p:pic>
        <p:nvPicPr>
          <p:cNvPr id="16"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91200" y="4615025"/>
            <a:ext cx="557938" cy="490375"/>
          </a:xfrm>
          <a:prstGeom prst="rect">
            <a:avLst/>
          </a:prstGeom>
        </p:spPr>
      </p:pic>
      <p:sp>
        <p:nvSpPr>
          <p:cNvPr id="17" name="16 CuadroTexto"/>
          <p:cNvSpPr txBox="1"/>
          <p:nvPr/>
        </p:nvSpPr>
        <p:spPr>
          <a:xfrm>
            <a:off x="6553200" y="4648200"/>
            <a:ext cx="5943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Falta de liderazgo</a:t>
            </a:r>
            <a:endParaRPr lang="es-ES" sz="2400" b="1" dirty="0">
              <a:solidFill>
                <a:srgbClr val="414667"/>
              </a:solidFill>
            </a:endParaRPr>
          </a:p>
        </p:txBody>
      </p:sp>
      <p:pic>
        <p:nvPicPr>
          <p:cNvPr id="18" name="Gráfico 13">
            <a:extLst>
              <a:ext uri="{FF2B5EF4-FFF2-40B4-BE49-F238E27FC236}">
                <a16:creationId xmlns:a16="http://schemas.microsoft.com/office/drawing/2014/main" id="{7D242A36-EAF6-43DB-B0D1-6DCAB92E941B}"/>
              </a:ext>
            </a:extLst>
          </p:cNvPr>
          <p:cNvPicPr>
            <a:picLocks noChangeAspect="1"/>
          </p:cNvPicPr>
          <p:nvPr/>
        </p:nvPicPr>
        <p:blipFill>
          <a:blip r:embed="rId4" cstate="print">
            <a:extLst>
              <a:ext uri="{96DAC541-7B7A-43D3-8B79-37D633B846F1}">
                <asvg:svgBlip xmlns:asvg="http://schemas.microsoft.com/office/drawing/2016/SVG/main" r:embed="rId5"/>
              </a:ext>
            </a:extLst>
          </a:blip>
          <a:stretch>
            <a:fillRect/>
          </a:stretch>
        </p:blipFill>
        <p:spPr>
          <a:xfrm>
            <a:off x="5791200" y="2819400"/>
            <a:ext cx="557938" cy="490375"/>
          </a:xfrm>
          <a:prstGeom prst="rect">
            <a:avLst/>
          </a:prstGeom>
        </p:spPr>
      </p:pic>
      <p:sp>
        <p:nvSpPr>
          <p:cNvPr id="19" name="18 CuadroTexto"/>
          <p:cNvSpPr txBox="1"/>
          <p:nvPr/>
        </p:nvSpPr>
        <p:spPr>
          <a:xfrm>
            <a:off x="6553200" y="2819400"/>
            <a:ext cx="2133600" cy="461665"/>
          </a:xfrm>
          <a:prstGeom prst="rect">
            <a:avLst/>
          </a:prstGeom>
          <a:noFill/>
        </p:spPr>
        <p:txBody>
          <a:bodyPr wrap="square" rtlCol="0">
            <a:spAutoFit/>
          </a:bodyPr>
          <a:lstStyle/>
          <a:p>
            <a:pPr>
              <a:spcBef>
                <a:spcPts val="560"/>
              </a:spcBef>
              <a:buClr>
                <a:srgbClr val="595959"/>
              </a:buClr>
              <a:buSzPts val="2800"/>
            </a:pPr>
            <a:r>
              <a:rPr lang="es-AR" sz="2400" b="1" dirty="0">
                <a:solidFill>
                  <a:srgbClr val="414667"/>
                </a:solidFill>
              </a:rPr>
              <a:t>Comunicación </a:t>
            </a:r>
            <a:endParaRPr lang="es-ES" sz="2400" b="1" dirty="0">
              <a:solidFill>
                <a:srgbClr val="414667"/>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1</a:t>
            </a:r>
            <a:endParaRPr lang="es-AR" sz="3500" dirty="0">
              <a:solidFill>
                <a:schemeClr val="bg1"/>
              </a:solidFill>
            </a:endParaRP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Google Shape;228;p6">
            <a:extLst>
              <a:ext uri="{FF2B5EF4-FFF2-40B4-BE49-F238E27FC236}">
                <a16:creationId xmlns:a16="http://schemas.microsoft.com/office/drawing/2014/main" id="{8CD751B5-74F4-45DF-BA7B-C1BA236D3E11}"/>
              </a:ext>
            </a:extLst>
          </p:cNvPr>
          <p:cNvSpPr txBox="1">
            <a:spLocks/>
          </p:cNvSpPr>
          <p:nvPr/>
        </p:nvSpPr>
        <p:spPr>
          <a:xfrm>
            <a:off x="2133600" y="1143000"/>
            <a:ext cx="798806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F5A939"/>
              </a:buClr>
              <a:buSzPts val="3200"/>
            </a:pPr>
            <a:r>
              <a:rPr lang="es-ES" sz="4000" b="1" dirty="0">
                <a:solidFill>
                  <a:srgbClr val="F7AA27"/>
                </a:solidFill>
              </a:rPr>
              <a:t>Definir Roles y funciones</a:t>
            </a:r>
          </a:p>
        </p:txBody>
      </p:sp>
      <p:sp>
        <p:nvSpPr>
          <p:cNvPr id="8" name="CuadroTexto 7">
            <a:extLst>
              <a:ext uri="{FF2B5EF4-FFF2-40B4-BE49-F238E27FC236}">
                <a16:creationId xmlns:a16="http://schemas.microsoft.com/office/drawing/2014/main" id="{F1535C9C-9EA2-4BFD-9386-9AFF15ABBD16}"/>
              </a:ext>
            </a:extLst>
          </p:cNvPr>
          <p:cNvSpPr txBox="1"/>
          <p:nvPr/>
        </p:nvSpPr>
        <p:spPr>
          <a:xfrm>
            <a:off x="1676400" y="3048000"/>
            <a:ext cx="4343400" cy="830997"/>
          </a:xfrm>
          <a:prstGeom prst="rect">
            <a:avLst/>
          </a:prstGeom>
          <a:noFill/>
        </p:spPr>
        <p:txBody>
          <a:bodyPr wrap="square" rtlCol="0">
            <a:spAutoFit/>
          </a:bodyPr>
          <a:lstStyle/>
          <a:p>
            <a:r>
              <a:rPr lang="es-ES" sz="2400" b="1" dirty="0">
                <a:solidFill>
                  <a:srgbClr val="414667"/>
                </a:solidFill>
              </a:rPr>
              <a:t>Cuáles son sus responsabilidades y sus tareas</a:t>
            </a:r>
          </a:p>
        </p:txBody>
      </p:sp>
      <p:sp>
        <p:nvSpPr>
          <p:cNvPr id="9" name="CuadroTexto 8">
            <a:extLst>
              <a:ext uri="{FF2B5EF4-FFF2-40B4-BE49-F238E27FC236}">
                <a16:creationId xmlns:a16="http://schemas.microsoft.com/office/drawing/2014/main" id="{45B855E0-119C-45E0-9552-15BC3E6B1140}"/>
              </a:ext>
            </a:extLst>
          </p:cNvPr>
          <p:cNvSpPr txBox="1"/>
          <p:nvPr/>
        </p:nvSpPr>
        <p:spPr>
          <a:xfrm>
            <a:off x="7467600" y="3048000"/>
            <a:ext cx="32766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Cómo debe llevar adelante esa tarea</a:t>
            </a:r>
          </a:p>
        </p:txBody>
      </p:sp>
      <p:sp>
        <p:nvSpPr>
          <p:cNvPr id="10" name="CuadroTexto 9">
            <a:extLst>
              <a:ext uri="{FF2B5EF4-FFF2-40B4-BE49-F238E27FC236}">
                <a16:creationId xmlns:a16="http://schemas.microsoft.com/office/drawing/2014/main" id="{9F4AAC75-F98E-48F3-9178-5C791FF38C3F}"/>
              </a:ext>
            </a:extLst>
          </p:cNvPr>
          <p:cNvSpPr txBox="1"/>
          <p:nvPr/>
        </p:nvSpPr>
        <p:spPr>
          <a:xfrm>
            <a:off x="1676400" y="4572000"/>
            <a:ext cx="4343400" cy="461665"/>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Cuál es el objetivo final</a:t>
            </a:r>
          </a:p>
        </p:txBody>
      </p:sp>
      <p:sp>
        <p:nvSpPr>
          <p:cNvPr id="11" name="CuadroTexto 10">
            <a:extLst>
              <a:ext uri="{FF2B5EF4-FFF2-40B4-BE49-F238E27FC236}">
                <a16:creationId xmlns:a16="http://schemas.microsoft.com/office/drawing/2014/main" id="{74B53183-D6BB-4CB9-B87C-6376B1123141}"/>
              </a:ext>
            </a:extLst>
          </p:cNvPr>
          <p:cNvSpPr txBox="1"/>
          <p:nvPr/>
        </p:nvSpPr>
        <p:spPr>
          <a:xfrm>
            <a:off x="7467600" y="4419600"/>
            <a:ext cx="31242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Cuál es la expectativa de su trabajo</a:t>
            </a:r>
          </a:p>
        </p:txBody>
      </p:sp>
      <p:sp>
        <p:nvSpPr>
          <p:cNvPr id="12" name="CuadroTexto 11">
            <a:extLst>
              <a:ext uri="{FF2B5EF4-FFF2-40B4-BE49-F238E27FC236}">
                <a16:creationId xmlns:a16="http://schemas.microsoft.com/office/drawing/2014/main" id="{C79F1F7F-4520-4E91-9C15-B0F3EDBD7436}"/>
              </a:ext>
            </a:extLst>
          </p:cNvPr>
          <p:cNvSpPr txBox="1"/>
          <p:nvPr/>
        </p:nvSpPr>
        <p:spPr>
          <a:xfrm>
            <a:off x="3581400" y="2133600"/>
            <a:ext cx="5004768" cy="523220"/>
          </a:xfrm>
          <a:prstGeom prst="rect">
            <a:avLst/>
          </a:prstGeom>
          <a:noFill/>
        </p:spPr>
        <p:txBody>
          <a:bodyPr wrap="none" rtlCol="0">
            <a:spAutoFit/>
          </a:bodyPr>
          <a:lstStyle/>
          <a:p>
            <a:r>
              <a:rPr lang="es-ES" sz="2800" b="1" dirty="0">
                <a:solidFill>
                  <a:srgbClr val="F7AA27"/>
                </a:solidFill>
              </a:rPr>
              <a:t>Cada colaborador debe conocer:</a:t>
            </a: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66800" y="3276600"/>
            <a:ext cx="557938" cy="490375"/>
          </a:xfrm>
          <a:prstGeom prst="rect">
            <a:avLst/>
          </a:prstGeom>
        </p:spPr>
      </p:pic>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858000" y="3276600"/>
            <a:ext cx="557938" cy="490375"/>
          </a:xfrm>
          <a:prstGeom prst="rect">
            <a:avLst/>
          </a:prstGeom>
        </p:spPr>
      </p:pic>
      <p:pic>
        <p:nvPicPr>
          <p:cNvPr id="16" name="Gráfico 15">
            <a:extLst>
              <a:ext uri="{FF2B5EF4-FFF2-40B4-BE49-F238E27FC236}">
                <a16:creationId xmlns:a16="http://schemas.microsoft.com/office/drawing/2014/main" id="{D54248E1-59F4-4713-8477-41F968D02D5A}"/>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66800" y="4495800"/>
            <a:ext cx="557938" cy="490375"/>
          </a:xfrm>
          <a:prstGeom prst="rect">
            <a:avLst/>
          </a:prstGeom>
        </p:spPr>
      </p:pic>
      <p:pic>
        <p:nvPicPr>
          <p:cNvPr id="17" name="Gráfico 16">
            <a:extLst>
              <a:ext uri="{FF2B5EF4-FFF2-40B4-BE49-F238E27FC236}">
                <a16:creationId xmlns:a16="http://schemas.microsoft.com/office/drawing/2014/main" id="{6E79E1C9-C88C-43A8-9EC4-DCA8EE84444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858000" y="4495800"/>
            <a:ext cx="557938" cy="490375"/>
          </a:xfrm>
          <a:prstGeom prst="rect">
            <a:avLst/>
          </a:prstGeom>
        </p:spPr>
      </p:pic>
      <p:pic>
        <p:nvPicPr>
          <p:cNvPr id="13" name="Gráfico 12">
            <a:extLst>
              <a:ext uri="{FF2B5EF4-FFF2-40B4-BE49-F238E27FC236}">
                <a16:creationId xmlns:a16="http://schemas.microsoft.com/office/drawing/2014/main" id="{82BB2F44-20F3-4688-B0D7-4D75BAE5F1A6}"/>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rot="5556867">
            <a:off x="2683022" y="1387621"/>
            <a:ext cx="718881" cy="718881"/>
          </a:xfrm>
          <a:prstGeom prst="rect">
            <a:avLst/>
          </a:prstGeom>
        </p:spPr>
      </p:pic>
    </p:spTree>
    <p:extLst>
      <p:ext uri="{BB962C8B-B14F-4D97-AF65-F5344CB8AC3E}">
        <p14:creationId xmlns:p14="http://schemas.microsoft.com/office/powerpoint/2010/main" val="1597207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heckerboard(across)">
                                      <p:cBhvr>
                                        <p:cTn id="20" dur="500"/>
                                        <p:tgtEl>
                                          <p:spTgt spid="9"/>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heckerboard(across)">
                                      <p:cBhvr>
                                        <p:cTn id="23" dur="500"/>
                                        <p:tgtEl>
                                          <p:spTgt spid="1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par>
                                <p:cTn id="27" presetID="5" presetClass="entr" presetSubtype="1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checkerboard(across)">
                                      <p:cBhvr>
                                        <p:cTn id="29" dur="500"/>
                                        <p:tgtEl>
                                          <p:spTgt spid="14"/>
                                        </p:tgtEl>
                                      </p:cBhvr>
                                    </p:animEffect>
                                  </p:childTnLst>
                                </p:cTn>
                              </p:par>
                              <p:par>
                                <p:cTn id="30" presetID="5"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500"/>
                                        <p:tgtEl>
                                          <p:spTgt spid="15"/>
                                        </p:tgtEl>
                                      </p:cBhvr>
                                    </p:animEffect>
                                  </p:childTnLst>
                                </p:cTn>
                              </p:par>
                              <p:par>
                                <p:cTn id="33" presetID="5"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par>
                                <p:cTn id="36" presetID="5"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heckerboard(across)">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1EA42900-397D-4ACD-AE36-39FDE5AB50CE}"/>
              </a:ext>
            </a:extLst>
          </p:cNvPr>
          <p:cNvSpPr/>
          <p:nvPr/>
        </p:nvSpPr>
        <p:spPr>
          <a:xfrm>
            <a:off x="304800" y="152400"/>
            <a:ext cx="6477000" cy="685800"/>
          </a:xfrm>
          <a:prstGeom prst="roundRect">
            <a:avLst>
              <a:gd name="adj" fmla="val 50000"/>
            </a:avLst>
          </a:prstGeom>
          <a:solidFill>
            <a:srgbClr val="09ABB7"/>
          </a:solidFill>
          <a:ln>
            <a:noFill/>
          </a:ln>
        </p:spPr>
        <p:style>
          <a:lnRef idx="2">
            <a:schemeClr val="accent1">
              <a:shade val="50000"/>
            </a:schemeClr>
          </a:lnRef>
          <a:fillRef idx="1">
            <a:schemeClr val="accent1"/>
          </a:fillRef>
          <a:effectRef idx="0">
            <a:schemeClr val="accent1"/>
          </a:effectRef>
          <a:fontRef idx="minor">
            <a:schemeClr val="lt1"/>
          </a:fontRef>
        </p:style>
        <p:txBody>
          <a:bodyPr lIns="3096000" rtlCol="0" anchor="ctr"/>
          <a:lstStyle/>
          <a:p>
            <a:r>
              <a:rPr lang="es-ES" sz="3500" b="1" dirty="0">
                <a:solidFill>
                  <a:schemeClr val="bg1"/>
                </a:solidFill>
              </a:rPr>
              <a:t>Practica </a:t>
            </a:r>
            <a:r>
              <a:rPr lang="es-ES" sz="3500" b="1" dirty="0" err="1">
                <a:solidFill>
                  <a:schemeClr val="bg1"/>
                </a:solidFill>
              </a:rPr>
              <a:t>N°</a:t>
            </a:r>
            <a:r>
              <a:rPr lang="es-ES" sz="3500" b="1" dirty="0">
                <a:solidFill>
                  <a:schemeClr val="bg1"/>
                </a:solidFill>
              </a:rPr>
              <a:t> 2</a:t>
            </a:r>
            <a:endParaRPr lang="es-AR" sz="3500" dirty="0">
              <a:solidFill>
                <a:schemeClr val="bg1"/>
              </a:solidFill>
            </a:endParaRPr>
          </a:p>
        </p:txBody>
      </p:sp>
      <p:grpSp>
        <p:nvGrpSpPr>
          <p:cNvPr id="2" name="Grupo 1">
            <a:extLst>
              <a:ext uri="{FF2B5EF4-FFF2-40B4-BE49-F238E27FC236}">
                <a16:creationId xmlns:a16="http://schemas.microsoft.com/office/drawing/2014/main" id="{5F4AFE62-3870-4B29-9955-459EFF4D30F5}"/>
              </a:ext>
            </a:extLst>
          </p:cNvPr>
          <p:cNvGrpSpPr/>
          <p:nvPr/>
        </p:nvGrpSpPr>
        <p:grpSpPr>
          <a:xfrm>
            <a:off x="0" y="0"/>
            <a:ext cx="2761861" cy="929472"/>
            <a:chOff x="0" y="0"/>
            <a:chExt cx="2761861" cy="929472"/>
          </a:xfrm>
        </p:grpSpPr>
        <p:pic>
          <p:nvPicPr>
            <p:cNvPr id="3" name="Gráfico 2">
              <a:extLst>
                <a:ext uri="{FF2B5EF4-FFF2-40B4-BE49-F238E27FC236}">
                  <a16:creationId xmlns:a16="http://schemas.microsoft.com/office/drawing/2014/main" id="{DEC543EE-241A-4C6A-B66C-BA77533AFE10}"/>
                </a:ext>
              </a:extLst>
            </p:cNvPr>
            <p:cNvPicPr>
              <a:picLocks noChangeAspect="1"/>
            </p:cNvPicPr>
            <p:nvPr/>
          </p:nvPicPr>
          <p:blipFill>
            <a:blip r:embed="rId3" cstate="print">
              <a:extLst>
                <a:ext uri="{96DAC541-7B7A-43D3-8B79-37D633B846F1}">
                  <asvg:svgBlip xmlns:asvg="http://schemas.microsoft.com/office/drawing/2016/SVG/main" r:embed="rId4"/>
                </a:ext>
              </a:extLst>
            </a:blip>
            <a:stretch>
              <a:fillRect/>
            </a:stretch>
          </p:blipFill>
          <p:spPr>
            <a:xfrm rot="10800000">
              <a:off x="0" y="0"/>
              <a:ext cx="2761861" cy="929472"/>
            </a:xfrm>
            <a:prstGeom prst="rect">
              <a:avLst/>
            </a:prstGeom>
          </p:spPr>
        </p:pic>
        <p:pic>
          <p:nvPicPr>
            <p:cNvPr id="4" name="Picture 15">
              <a:extLst>
                <a:ext uri="{FF2B5EF4-FFF2-40B4-BE49-F238E27FC236}">
                  <a16:creationId xmlns:a16="http://schemas.microsoft.com/office/drawing/2014/main" id="{5B0333A5-0071-4352-9544-A84861F67E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160904"/>
              <a:ext cx="1784918" cy="535040"/>
            </a:xfrm>
            <a:prstGeom prst="rect">
              <a:avLst/>
            </a:prstGeom>
          </p:spPr>
        </p:pic>
      </p:grpSp>
      <p:sp>
        <p:nvSpPr>
          <p:cNvPr id="5" name="Google Shape;228;p6">
            <a:extLst>
              <a:ext uri="{FF2B5EF4-FFF2-40B4-BE49-F238E27FC236}">
                <a16:creationId xmlns:a16="http://schemas.microsoft.com/office/drawing/2014/main" id="{8CD751B5-74F4-45DF-BA7B-C1BA236D3E11}"/>
              </a:ext>
            </a:extLst>
          </p:cNvPr>
          <p:cNvSpPr txBox="1">
            <a:spLocks/>
          </p:cNvSpPr>
          <p:nvPr/>
        </p:nvSpPr>
        <p:spPr>
          <a:xfrm>
            <a:off x="2133600" y="1143000"/>
            <a:ext cx="7988060" cy="11430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
                <a:srgbClr val="F5A939"/>
              </a:buClr>
              <a:buSzPts val="3200"/>
            </a:pPr>
            <a:r>
              <a:rPr lang="es-ES" sz="4000" b="1" dirty="0">
                <a:solidFill>
                  <a:srgbClr val="F7AA27"/>
                </a:solidFill>
              </a:rPr>
              <a:t>Contratación consciente </a:t>
            </a:r>
          </a:p>
        </p:txBody>
      </p:sp>
      <p:sp>
        <p:nvSpPr>
          <p:cNvPr id="8" name="CuadroTexto 7">
            <a:extLst>
              <a:ext uri="{FF2B5EF4-FFF2-40B4-BE49-F238E27FC236}">
                <a16:creationId xmlns:a16="http://schemas.microsoft.com/office/drawing/2014/main" id="{F1535C9C-9EA2-4BFD-9386-9AFF15ABBD16}"/>
              </a:ext>
            </a:extLst>
          </p:cNvPr>
          <p:cNvSpPr txBox="1"/>
          <p:nvPr/>
        </p:nvSpPr>
        <p:spPr>
          <a:xfrm>
            <a:off x="1676400" y="2667000"/>
            <a:ext cx="49530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Tener en cuenta los conocimientos necesarios para el puesto.</a:t>
            </a:r>
          </a:p>
        </p:txBody>
      </p:sp>
      <p:sp>
        <p:nvSpPr>
          <p:cNvPr id="9" name="CuadroTexto 8">
            <a:extLst>
              <a:ext uri="{FF2B5EF4-FFF2-40B4-BE49-F238E27FC236}">
                <a16:creationId xmlns:a16="http://schemas.microsoft.com/office/drawing/2014/main" id="{45B855E0-119C-45E0-9552-15BC3E6B1140}"/>
              </a:ext>
            </a:extLst>
          </p:cNvPr>
          <p:cNvSpPr txBox="1"/>
          <p:nvPr/>
        </p:nvSpPr>
        <p:spPr>
          <a:xfrm>
            <a:off x="7467600" y="2667000"/>
            <a:ext cx="40386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Conocer cuales son las competencias requeridas.</a:t>
            </a:r>
          </a:p>
        </p:txBody>
      </p:sp>
      <p:sp>
        <p:nvSpPr>
          <p:cNvPr id="10" name="CuadroTexto 9">
            <a:extLst>
              <a:ext uri="{FF2B5EF4-FFF2-40B4-BE49-F238E27FC236}">
                <a16:creationId xmlns:a16="http://schemas.microsoft.com/office/drawing/2014/main" id="{9F4AAC75-F98E-48F3-9178-5C791FF38C3F}"/>
              </a:ext>
            </a:extLst>
          </p:cNvPr>
          <p:cNvSpPr txBox="1"/>
          <p:nvPr/>
        </p:nvSpPr>
        <p:spPr>
          <a:xfrm>
            <a:off x="1676400" y="3962400"/>
            <a:ext cx="51054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Tener en claro el perfil personal necesario para llevar adelante la tarea.</a:t>
            </a:r>
          </a:p>
        </p:txBody>
      </p:sp>
      <p:sp>
        <p:nvSpPr>
          <p:cNvPr id="11" name="CuadroTexto 10">
            <a:extLst>
              <a:ext uri="{FF2B5EF4-FFF2-40B4-BE49-F238E27FC236}">
                <a16:creationId xmlns:a16="http://schemas.microsoft.com/office/drawing/2014/main" id="{74B53183-D6BB-4CB9-B87C-6376B1123141}"/>
              </a:ext>
            </a:extLst>
          </p:cNvPr>
          <p:cNvSpPr txBox="1"/>
          <p:nvPr/>
        </p:nvSpPr>
        <p:spPr>
          <a:xfrm>
            <a:off x="7467600" y="3969603"/>
            <a:ext cx="35814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Indagar en las expectativas del candidato</a:t>
            </a:r>
          </a:p>
        </p:txBody>
      </p:sp>
      <p:pic>
        <p:nvPicPr>
          <p:cNvPr id="14" name="Gráfico 13">
            <a:extLst>
              <a:ext uri="{FF2B5EF4-FFF2-40B4-BE49-F238E27FC236}">
                <a16:creationId xmlns:a16="http://schemas.microsoft.com/office/drawing/2014/main" id="{7D242A36-EAF6-43DB-B0D1-6DCAB92E941B}"/>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66800" y="2895600"/>
            <a:ext cx="557938" cy="490375"/>
          </a:xfrm>
          <a:prstGeom prst="rect">
            <a:avLst/>
          </a:prstGeom>
        </p:spPr>
      </p:pic>
      <p:pic>
        <p:nvPicPr>
          <p:cNvPr id="15" name="Gráfico 14">
            <a:extLst>
              <a:ext uri="{FF2B5EF4-FFF2-40B4-BE49-F238E27FC236}">
                <a16:creationId xmlns:a16="http://schemas.microsoft.com/office/drawing/2014/main" id="{A6AC3DF3-D9BC-442C-A0F6-CD7C03E75E90}"/>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858000" y="2895600"/>
            <a:ext cx="557938" cy="490375"/>
          </a:xfrm>
          <a:prstGeom prst="rect">
            <a:avLst/>
          </a:prstGeom>
        </p:spPr>
      </p:pic>
      <p:pic>
        <p:nvPicPr>
          <p:cNvPr id="16" name="Gráfico 15">
            <a:extLst>
              <a:ext uri="{FF2B5EF4-FFF2-40B4-BE49-F238E27FC236}">
                <a16:creationId xmlns:a16="http://schemas.microsoft.com/office/drawing/2014/main" id="{D54248E1-59F4-4713-8477-41F968D02D5A}"/>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1066800" y="4114800"/>
            <a:ext cx="557938" cy="490375"/>
          </a:xfrm>
          <a:prstGeom prst="rect">
            <a:avLst/>
          </a:prstGeom>
        </p:spPr>
      </p:pic>
      <p:pic>
        <p:nvPicPr>
          <p:cNvPr id="17" name="Gráfico 16">
            <a:extLst>
              <a:ext uri="{FF2B5EF4-FFF2-40B4-BE49-F238E27FC236}">
                <a16:creationId xmlns:a16="http://schemas.microsoft.com/office/drawing/2014/main" id="{6E79E1C9-C88C-43A8-9EC4-DCA8EE844442}"/>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6858000" y="4114800"/>
            <a:ext cx="557938" cy="490375"/>
          </a:xfrm>
          <a:prstGeom prst="rect">
            <a:avLst/>
          </a:prstGeom>
        </p:spPr>
      </p:pic>
      <p:sp>
        <p:nvSpPr>
          <p:cNvPr id="19" name="CuadroTexto 18">
            <a:extLst>
              <a:ext uri="{FF2B5EF4-FFF2-40B4-BE49-F238E27FC236}">
                <a16:creationId xmlns:a16="http://schemas.microsoft.com/office/drawing/2014/main" id="{9236529D-2F3F-47D9-B9F7-78DBC830D62E}"/>
              </a:ext>
            </a:extLst>
          </p:cNvPr>
          <p:cNvSpPr txBox="1"/>
          <p:nvPr/>
        </p:nvSpPr>
        <p:spPr>
          <a:xfrm>
            <a:off x="4038600" y="5181600"/>
            <a:ext cx="5943600" cy="830997"/>
          </a:xfrm>
          <a:prstGeom prst="rect">
            <a:avLst/>
          </a:prstGeom>
          <a:noFill/>
        </p:spPr>
        <p:txBody>
          <a:bodyPr wrap="square" rtlCol="0">
            <a:spAutoFit/>
          </a:bodyPr>
          <a:lstStyle/>
          <a:p>
            <a:pPr>
              <a:spcBef>
                <a:spcPts val="560"/>
              </a:spcBef>
              <a:buClr>
                <a:srgbClr val="595959"/>
              </a:buClr>
              <a:buSzPts val="2800"/>
            </a:pPr>
            <a:r>
              <a:rPr lang="es-ES" sz="2400" b="1" dirty="0">
                <a:solidFill>
                  <a:srgbClr val="414667"/>
                </a:solidFill>
              </a:rPr>
              <a:t>Tener en cuenta si los valores del candidato son compatibles con los de su negocio</a:t>
            </a:r>
          </a:p>
        </p:txBody>
      </p:sp>
      <p:pic>
        <p:nvPicPr>
          <p:cNvPr id="20" name="Gráfico 19">
            <a:extLst>
              <a:ext uri="{FF2B5EF4-FFF2-40B4-BE49-F238E27FC236}">
                <a16:creationId xmlns:a16="http://schemas.microsoft.com/office/drawing/2014/main" id="{D3CAC88A-B2D2-469D-B03B-F8C05C66CC49}"/>
              </a:ext>
            </a:extLst>
          </p:cNvPr>
          <p:cNvPicPr>
            <a:picLocks noChangeAspect="1"/>
          </p:cNvPicPr>
          <p:nvPr/>
        </p:nvPicPr>
        <p:blipFill>
          <a:blip r:embed="rId6" cstate="print">
            <a:extLst>
              <a:ext uri="{96DAC541-7B7A-43D3-8B79-37D633B846F1}">
                <asvg:svgBlip xmlns:asvg="http://schemas.microsoft.com/office/drawing/2016/SVG/main" r:embed="rId7"/>
              </a:ext>
            </a:extLst>
          </a:blip>
          <a:stretch>
            <a:fillRect/>
          </a:stretch>
        </p:blipFill>
        <p:spPr>
          <a:xfrm>
            <a:off x="3429000" y="5410200"/>
            <a:ext cx="557938" cy="490375"/>
          </a:xfrm>
          <a:prstGeom prst="rect">
            <a:avLst/>
          </a:prstGeom>
        </p:spPr>
      </p:pic>
      <p:pic>
        <p:nvPicPr>
          <p:cNvPr id="21" name="Gráfico 20">
            <a:extLst>
              <a:ext uri="{FF2B5EF4-FFF2-40B4-BE49-F238E27FC236}">
                <a16:creationId xmlns:a16="http://schemas.microsoft.com/office/drawing/2014/main" id="{10E65E68-F6AE-4A46-AF3A-B97CB51B25C1}"/>
              </a:ext>
            </a:extLst>
          </p:cNvPr>
          <p:cNvPicPr>
            <a:picLocks noChangeAspect="1"/>
          </p:cNvPicPr>
          <p:nvPr/>
        </p:nvPicPr>
        <p:blipFill>
          <a:blip r:embed="rId8" cstate="print">
            <a:extLst>
              <a:ext uri="{96DAC541-7B7A-43D3-8B79-37D633B846F1}">
                <asvg:svgBlip xmlns:asvg="http://schemas.microsoft.com/office/drawing/2016/SVG/main" r:embed="rId9"/>
              </a:ext>
            </a:extLst>
          </a:blip>
          <a:stretch>
            <a:fillRect/>
          </a:stretch>
        </p:blipFill>
        <p:spPr>
          <a:xfrm>
            <a:off x="2743200" y="1371600"/>
            <a:ext cx="685800" cy="685800"/>
          </a:xfrm>
          <a:prstGeom prst="rect">
            <a:avLst/>
          </a:prstGeom>
        </p:spPr>
      </p:pic>
    </p:spTree>
    <p:extLst>
      <p:ext uri="{BB962C8B-B14F-4D97-AF65-F5344CB8AC3E}">
        <p14:creationId xmlns:p14="http://schemas.microsoft.com/office/powerpoint/2010/main" val="168437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1"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fill="hold"/>
                                        <p:tgtEl>
                                          <p:spTgt spid="17"/>
                                        </p:tgtEl>
                                        <p:attrNameLst>
                                          <p:attrName>ppt_x</p:attrName>
                                        </p:attrNameLst>
                                      </p:cBhvr>
                                      <p:tavLst>
                                        <p:tav tm="0">
                                          <p:val>
                                            <p:strVal val="#ppt_x"/>
                                          </p:val>
                                        </p:tav>
                                        <p:tav tm="100000">
                                          <p:val>
                                            <p:strVal val="#ppt_x"/>
                                          </p:val>
                                        </p:tav>
                                      </p:tavLst>
                                    </p:anim>
                                    <p:anim calcmode="lin" valueType="num">
                                      <p:cBhvr additive="base">
                                        <p:cTn id="41" dur="500" fill="hold"/>
                                        <p:tgtEl>
                                          <p:spTgt spid="17"/>
                                        </p:tgtEl>
                                        <p:attrNameLst>
                                          <p:attrName>ppt_y</p:attrName>
                                        </p:attrNameLst>
                                      </p:cBhvr>
                                      <p:tavLst>
                                        <p:tav tm="0">
                                          <p:val>
                                            <p:strVal val="1+#ppt_h/2"/>
                                          </p:val>
                                        </p:tav>
                                        <p:tav tm="100000">
                                          <p:val>
                                            <p:strVal val="#ppt_y"/>
                                          </p:val>
                                        </p:tav>
                                      </p:tavLst>
                                    </p:anim>
                                  </p:childTnLst>
                                </p:cTn>
                              </p:par>
                              <p:par>
                                <p:cTn id="42" presetID="2" presetClass="entr" presetSubtype="4" fill="hold" grpId="1"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fill="hold"/>
                                        <p:tgtEl>
                                          <p:spTgt spid="20"/>
                                        </p:tgtEl>
                                        <p:attrNameLst>
                                          <p:attrName>ppt_x</p:attrName>
                                        </p:attrNameLst>
                                      </p:cBhvr>
                                      <p:tavLst>
                                        <p:tav tm="0">
                                          <p:val>
                                            <p:strVal val="#ppt_x"/>
                                          </p:val>
                                        </p:tav>
                                        <p:tav tm="100000">
                                          <p:val>
                                            <p:strVal val="#ppt_x"/>
                                          </p:val>
                                        </p:tav>
                                      </p:tavLst>
                                    </p:anim>
                                    <p:anim calcmode="lin" valueType="num">
                                      <p:cBhvr additive="base">
                                        <p:cTn id="4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1"/>
      <p:bldP spid="9" grpId="1"/>
      <p:bldP spid="10" grpId="1"/>
      <p:bldP spid="11" grpId="1"/>
      <p:bldP spid="19" grpId="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3777</TotalTime>
  <Words>7213</Words>
  <Application>Microsoft Office PowerPoint</Application>
  <PresentationFormat>Widescreen</PresentationFormat>
  <Paragraphs>500</Paragraphs>
  <Slides>31</Slides>
  <Notes>26</Notes>
  <HiddenSlides>4</HiddenSlides>
  <MMClips>1</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Arial</vt:lpstr>
      <vt:lpstr>Calibri</vt:lpstr>
      <vt:lpstr>charter</vt:lpstr>
      <vt:lpstr>charter</vt:lpstr>
      <vt:lpstr>DK Lemon Yellow Sun</vt:lpstr>
      <vt:lpstr>Georgia</vt:lpstr>
      <vt:lpstr>Lucida Grande</vt:lpstr>
      <vt:lpstr>MentiText</vt:lpstr>
      <vt:lpstr>NexusSansPro</vt:lpstr>
      <vt:lpstr>Open Sans</vt:lpstr>
      <vt:lpstr>Open Sans</vt:lpstr>
      <vt:lpstr>Open Sans SemiBold</vt:lpstr>
      <vt:lpstr>Quicksand Book</vt:lpstr>
      <vt:lpstr>Segoe UI</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Claves para FEEDBACK efectivo y constructivo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Zanardi</dc:creator>
  <cp:lastModifiedBy>ANDREA MACARRONE</cp:lastModifiedBy>
  <cp:revision>313</cp:revision>
  <dcterms:created xsi:type="dcterms:W3CDTF">2021-07-25T20:55:05Z</dcterms:created>
  <dcterms:modified xsi:type="dcterms:W3CDTF">2021-09-16T21:13:34Z</dcterms:modified>
</cp:coreProperties>
</file>